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412" r:id="rId2"/>
    <p:sldId id="264" r:id="rId3"/>
    <p:sldId id="469" r:id="rId4"/>
    <p:sldId id="436" r:id="rId5"/>
    <p:sldId id="437" r:id="rId6"/>
    <p:sldId id="498" r:id="rId7"/>
    <p:sldId id="499" r:id="rId8"/>
    <p:sldId id="505" r:id="rId9"/>
    <p:sldId id="504" r:id="rId10"/>
    <p:sldId id="506" r:id="rId11"/>
    <p:sldId id="468" r:id="rId12"/>
    <p:sldId id="438" r:id="rId13"/>
    <p:sldId id="439" r:id="rId14"/>
    <p:sldId id="440" r:id="rId15"/>
    <p:sldId id="441" r:id="rId16"/>
    <p:sldId id="508" r:id="rId17"/>
    <p:sldId id="509" r:id="rId18"/>
    <p:sldId id="510" r:id="rId19"/>
    <p:sldId id="511" r:id="rId20"/>
    <p:sldId id="512" r:id="rId21"/>
    <p:sldId id="442" r:id="rId22"/>
    <p:sldId id="471" r:id="rId23"/>
    <p:sldId id="447" r:id="rId24"/>
    <p:sldId id="448" r:id="rId25"/>
    <p:sldId id="472" r:id="rId26"/>
    <p:sldId id="443" r:id="rId27"/>
    <p:sldId id="449" r:id="rId28"/>
    <p:sldId id="444" r:id="rId29"/>
    <p:sldId id="477" r:id="rId30"/>
    <p:sldId id="478" r:id="rId31"/>
    <p:sldId id="479" r:id="rId32"/>
    <p:sldId id="480" r:id="rId33"/>
    <p:sldId id="483" r:id="rId34"/>
    <p:sldId id="486" r:id="rId35"/>
    <p:sldId id="484" r:id="rId36"/>
    <p:sldId id="30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 autoAdjust="0"/>
    <p:restoredTop sz="92045" autoAdjust="0"/>
  </p:normalViewPr>
  <p:slideViewPr>
    <p:cSldViewPr snapToGrid="0" snapToObjects="1">
      <p:cViewPr varScale="1">
        <p:scale>
          <a:sx n="77" d="100"/>
          <a:sy n="77" d="100"/>
        </p:scale>
        <p:origin x="12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3574EF-B85B-F04D-94DA-5D9BE02FF01D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9DD36-0299-B043-AB4F-A213AA98DD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961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0"/>
          <p:cNvGrpSpPr/>
          <p:nvPr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grpSp>
          <p:nvGrpSpPr>
            <p:cNvPr id="9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5" name="Snip Single Corner Rectangle 14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ardrop 12"/>
            <p:cNvSpPr/>
            <p:nvPr/>
          </p:nvSpPr>
          <p:spPr>
            <a:xfrm>
              <a:off x="681765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/>
          <p:cNvGrpSpPr/>
          <p:nvPr/>
        </p:nvGrpSpPr>
        <p:grpSpPr>
          <a:xfrm>
            <a:off x="228600" y="228600"/>
            <a:ext cx="4251960" cy="6387352"/>
            <a:chOff x="228600" y="228600"/>
            <a:chExt cx="4251960" cy="6387352"/>
          </a:xfrm>
        </p:grpSpPr>
        <p:sp>
          <p:nvSpPr>
            <p:cNvPr id="12" name="Snip Diagonal Corner Rectangle 11"/>
            <p:cNvSpPr/>
            <p:nvPr/>
          </p:nvSpPr>
          <p:spPr>
            <a:xfrm flipV="1">
              <a:off x="228600" y="228600"/>
              <a:ext cx="4251960" cy="6387352"/>
            </a:xfrm>
            <a:prstGeom prst="snip2DiagRect">
              <a:avLst>
                <a:gd name="adj1" fmla="val 0"/>
                <a:gd name="adj2" fmla="val 37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Teardrop 12"/>
            <p:cNvSpPr>
              <a:spLocks noChangeAspect="1"/>
            </p:cNvSpPr>
            <p:nvPr/>
          </p:nvSpPr>
          <p:spPr>
            <a:xfrm>
              <a:off x="3886200" y="432548"/>
              <a:ext cx="355002" cy="355002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2176272"/>
            <a:ext cx="3657600" cy="1161288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4654475" y="228600"/>
            <a:ext cx="4251960" cy="6391656"/>
          </a:xfrm>
          <a:prstGeom prst="snip2DiagRect">
            <a:avLst>
              <a:gd name="adj1" fmla="val 0"/>
              <a:gd name="adj2" fmla="val 4017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3342401"/>
            <a:ext cx="3657600" cy="259528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8952" y="6300216"/>
            <a:ext cx="1298448" cy="365125"/>
          </a:xfrm>
        </p:spPr>
        <p:txBody>
          <a:bodyPr/>
          <a:lstStyle/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300216"/>
            <a:ext cx="234086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1752" y="6300216"/>
            <a:ext cx="448056" cy="365125"/>
          </a:xfrm>
        </p:spPr>
        <p:txBody>
          <a:bodyPr/>
          <a:lstStyle>
            <a:lvl1pPr algn="l">
              <a:defRPr/>
            </a:lvl1pPr>
          </a:lstStyle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4648200"/>
            <a:ext cx="8686800" cy="1963271"/>
          </a:xfrm>
          <a:prstGeom prst="snip2DiagRect">
            <a:avLst>
              <a:gd name="adj1" fmla="val 0"/>
              <a:gd name="adj2" fmla="val 937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48200"/>
            <a:ext cx="8153400" cy="609600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257799"/>
            <a:ext cx="8156448" cy="82027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ct val="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 flipH="1">
            <a:off x="228600" y="228600"/>
            <a:ext cx="8677835" cy="4267200"/>
          </a:xfrm>
          <a:prstGeom prst="snip2DiagRect">
            <a:avLst>
              <a:gd name="adj1" fmla="val 0"/>
              <a:gd name="adj2" fmla="val 4332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7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7600" y="838201"/>
            <a:ext cx="1219200" cy="5105400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838201"/>
            <a:ext cx="6307138" cy="51054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4"/>
          <p:cNvGrpSpPr/>
          <p:nvPr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grpSp>
          <p:nvGrpSpPr>
            <p:cNvPr id="9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7" name="Snip Single Corner Rectangle 16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ardrop 15"/>
            <p:cNvSpPr/>
            <p:nvPr/>
          </p:nvSpPr>
          <p:spPr>
            <a:xfrm>
              <a:off x="681765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676835"/>
            <a:ext cx="7543800" cy="2587752"/>
          </a:xfr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x-none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flipH="1">
            <a:off x="1600199" y="2126877"/>
            <a:ext cx="7543801" cy="2604247"/>
            <a:chOff x="-1" y="3379694"/>
            <a:chExt cx="7543801" cy="2604247"/>
          </a:xfrm>
        </p:grpSpPr>
        <p:grpSp>
          <p:nvGrpSpPr>
            <p:cNvPr id="7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0" name="Snip Single Corner Rectangle 9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ardrop 8"/>
            <p:cNvSpPr/>
            <p:nvPr/>
          </p:nvSpPr>
          <p:spPr>
            <a:xfrm flipH="1">
              <a:off x="22859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105" y="2653553"/>
            <a:ext cx="5870448" cy="14721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105" y="4134881"/>
            <a:ext cx="5870448" cy="57607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8033590" y="3475037"/>
            <a:ext cx="1828801" cy="365125"/>
          </a:xfrm>
        </p:spPr>
        <p:txBody>
          <a:bodyPr vert="horz" lIns="91440" tIns="0" rIns="91440" bIns="0" rtlCol="0" anchor="t" anchorCtr="0"/>
          <a:lstStyle>
            <a:lvl1pPr marL="0" algn="l" defTabSz="914400" rtl="0" eaLnBrk="1" latinLnBrk="0" hangingPunct="1">
              <a:defRPr sz="11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658009" y="3475037"/>
            <a:ext cx="1828800" cy="365125"/>
          </a:xfrm>
        </p:spPr>
        <p:txBody>
          <a:bodyPr vert="horz" lIns="91440" tIns="0" rIns="91440" bIns="0" rtlCol="0" anchor="b" anchorCtr="0"/>
          <a:lstStyle>
            <a:lvl1pPr marL="0" algn="l" defTabSz="914400" rtl="0" eaLnBrk="1" latinLnBrk="0" hangingPunct="1">
              <a:defRPr sz="14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Diagonal Corner Rectangle 10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Snip Diagonal Corner Rectangle 11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344488">
              <a:defRPr sz="1800"/>
            </a:lvl6pPr>
            <a:lvl7pPr marL="1946275" indent="-344488">
              <a:defRPr sz="1800"/>
            </a:lvl7pPr>
            <a:lvl8pPr marL="1946275" indent="-344488">
              <a:defRPr sz="1800"/>
            </a:lvl8pPr>
            <a:lvl9pPr marL="1946275" indent="-344488"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Diagonal Corner Rectangle 11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Snip Diagonal Corner Rectangle 12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1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1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Diagonal Corner Rectangle 5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28600" y="228600"/>
            <a:ext cx="4251960" cy="6387352"/>
            <a:chOff x="228600" y="228600"/>
            <a:chExt cx="4251960" cy="6387352"/>
          </a:xfrm>
        </p:grpSpPr>
        <p:sp>
          <p:nvSpPr>
            <p:cNvPr id="13" name="Snip Diagonal Corner Rectangle 12"/>
            <p:cNvSpPr/>
            <p:nvPr/>
          </p:nvSpPr>
          <p:spPr>
            <a:xfrm flipV="1">
              <a:off x="228600" y="228600"/>
              <a:ext cx="4251960" cy="6387352"/>
            </a:xfrm>
            <a:prstGeom prst="snip2DiagRect">
              <a:avLst>
                <a:gd name="adj1" fmla="val 0"/>
                <a:gd name="adj2" fmla="val 37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Teardrop 13"/>
            <p:cNvSpPr>
              <a:spLocks noChangeAspect="1"/>
            </p:cNvSpPr>
            <p:nvPr/>
          </p:nvSpPr>
          <p:spPr>
            <a:xfrm>
              <a:off x="3886200" y="432548"/>
              <a:ext cx="355002" cy="355002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5" name="Snip Diagonal Corner Rectangle 14"/>
          <p:cNvSpPr/>
          <p:nvPr/>
        </p:nvSpPr>
        <p:spPr>
          <a:xfrm flipV="1">
            <a:off x="4648200" y="228600"/>
            <a:ext cx="4251960" cy="6387352"/>
          </a:xfrm>
          <a:prstGeom prst="snip2DiagRect">
            <a:avLst>
              <a:gd name="adj1" fmla="val 0"/>
              <a:gd name="adj2" fmla="val 379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" y="2177303"/>
            <a:ext cx="3657600" cy="1162050"/>
          </a:xfrm>
        </p:spPr>
        <p:txBody>
          <a:bodyPr anchor="b">
            <a:normAutofit/>
          </a:bodyPr>
          <a:lstStyle>
            <a:lvl1pPr algn="l">
              <a:defRPr sz="3000" b="0">
                <a:solidFill>
                  <a:schemeClr val="accent1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380" y="609600"/>
            <a:ext cx="3657600" cy="53340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80" y="3352799"/>
            <a:ext cx="3657600" cy="259080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0" y="6297706"/>
            <a:ext cx="1295400" cy="365125"/>
          </a:xfrm>
        </p:spPr>
        <p:txBody>
          <a:bodyPr/>
          <a:lstStyle/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297706"/>
            <a:ext cx="2339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4800" y="6297706"/>
            <a:ext cx="443753" cy="365125"/>
          </a:xfrm>
        </p:spPr>
        <p:txBody>
          <a:bodyPr/>
          <a:lstStyle>
            <a:lvl1pPr algn="l">
              <a:defRPr/>
            </a:lvl1pPr>
          </a:lstStyle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949824"/>
            <a:ext cx="7583488" cy="400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24391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67400" y="62484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484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 2" pitchFamily="18" charset="2"/>
        <a:buChar char=""/>
        <a:defRPr sz="22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rcuitar.com.br/tutoriais/programacao-para-arduino-primeiros-passos/%23for" TargetMode="External"/><Relationship Id="rId2" Type="http://schemas.openxmlformats.org/officeDocument/2006/relationships/hyperlink" Target="https://www.circuitar.com.br/tutoriais/programacao-para-arduino-primeiros-passos/%23whi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circuitar.com.br/tutoriais/programacao-para-arduino-primeiros-passos/%23for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circuitar.com.br/tutoriais/programacao-para-arduino-primeiros-passos/%23variave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circuitar.com.br/tutoriais/programacao-para-arduino-primeiros-passos/%23whil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lipeflop.com/categoria/arduino/" TargetMode="External"/><Relationship Id="rId7" Type="http://schemas.openxmlformats.org/officeDocument/2006/relationships/hyperlink" Target="https://www.embarcados.com.br" TargetMode="External"/><Relationship Id="rId2" Type="http://schemas.openxmlformats.org/officeDocument/2006/relationships/hyperlink" Target="https://www.circuitar.com.br/tutoriais/programacao-para-arduino-primeiros-passos/%23fun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iwo.bq.com/pt-pt/variaveis-em-arduino/" TargetMode="External"/><Relationship Id="rId5" Type="http://schemas.openxmlformats.org/officeDocument/2006/relationships/hyperlink" Target="http://randomnerdtutorials.com/" TargetMode="External"/><Relationship Id="rId4" Type="http://schemas.openxmlformats.org/officeDocument/2006/relationships/hyperlink" Target="http://www.inf.pucrs.br/~pinho/LaproI/IntroC/IntroC.ht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7333" y="3691467"/>
            <a:ext cx="6189133" cy="2062691"/>
          </a:xfrm>
        </p:spPr>
        <p:txBody>
          <a:bodyPr>
            <a:noAutofit/>
          </a:bodyPr>
          <a:lstStyle/>
          <a:p>
            <a:r>
              <a:rPr lang="pt-BR" sz="1600" dirty="0"/>
              <a:t>CENTRO FEDERAL DE EDUCAÇÃO TECNOLÓGICA DE MINAS GERAIS</a:t>
            </a:r>
            <a:br>
              <a:rPr lang="pt-BR" sz="1600" dirty="0"/>
            </a:br>
            <a:r>
              <a:rPr lang="pt-BR" sz="1600" dirty="0"/>
              <a:t>DIRETORIA DE EDUCAÇÃO PROFISSIONAL E TECNOLÓGICA</a:t>
            </a:r>
            <a:br>
              <a:rPr lang="pt-BR" sz="1600" dirty="0"/>
            </a:br>
            <a:r>
              <a:rPr lang="pt-BR" sz="1600" dirty="0"/>
              <a:t> </a:t>
            </a:r>
            <a:br>
              <a:rPr lang="pt-BR" sz="1600" dirty="0"/>
            </a:br>
            <a:r>
              <a:rPr lang="pt-BR" sz="1600" dirty="0"/>
              <a:t>Curso: Eletrotécnica</a:t>
            </a:r>
            <a:br>
              <a:rPr lang="pt-BR" sz="1600" dirty="0"/>
            </a:br>
            <a:r>
              <a:rPr lang="pt-BR" sz="1600" dirty="0"/>
              <a:t>Série:3</a:t>
            </a:r>
            <a:r>
              <a:rPr lang="pt-BR" sz="1600" u="sng" baseline="30000" dirty="0"/>
              <a:t>ª</a:t>
            </a:r>
            <a:r>
              <a:rPr lang="pt-BR" sz="1600" u="sng" dirty="0"/>
              <a:t> </a:t>
            </a:r>
            <a:br>
              <a:rPr lang="pt-BR" sz="1600" dirty="0"/>
            </a:br>
            <a:r>
              <a:rPr lang="pt-BR" sz="1600" dirty="0"/>
              <a:t>Professor: Epaminondas de Souza Lage</a:t>
            </a:r>
            <a:endParaRPr lang="en-US" sz="1600" dirty="0"/>
          </a:p>
        </p:txBody>
      </p:sp>
      <p:pic>
        <p:nvPicPr>
          <p:cNvPr id="4" name="Picture 3" descr="esultado de imagem para logo do cefe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333" y="496411"/>
            <a:ext cx="1738736" cy="10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02576" y="2594970"/>
            <a:ext cx="393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Arduino : Programação </a:t>
            </a:r>
            <a:r>
              <a:rPr lang="pt-BR" b="1"/>
              <a:t>Básica Parte II</a:t>
            </a:r>
            <a:endParaRPr lang="en-US" dirty="0"/>
          </a:p>
        </p:txBody>
      </p:sp>
      <p:pic>
        <p:nvPicPr>
          <p:cNvPr id="7" name="Picture 6" descr="rduin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2175" y="350383"/>
            <a:ext cx="2672733" cy="2759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5647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3</a:t>
            </a:r>
            <a:r>
              <a:rPr lang="en-US" b="1" u="sng" baseline="30000" dirty="0"/>
              <a:t>a</a:t>
            </a:r>
            <a:r>
              <a:rPr lang="en-US" b="1" dirty="0"/>
              <a:t> Aula – </a:t>
            </a:r>
            <a:r>
              <a:rPr lang="en-US" b="1" dirty="0" err="1"/>
              <a:t>Estruturas</a:t>
            </a:r>
            <a:r>
              <a:rPr lang="en-US" b="1" dirty="0"/>
              <a:t> de </a:t>
            </a:r>
            <a:r>
              <a:rPr lang="en-US" b="1" dirty="0" err="1"/>
              <a:t>controle</a:t>
            </a:r>
            <a:r>
              <a:rPr lang="en-US" b="1" dirty="0"/>
              <a:t> (</a:t>
            </a:r>
            <a:r>
              <a:rPr lang="en-US" b="1" dirty="0" err="1"/>
              <a:t>cont</a:t>
            </a:r>
            <a:r>
              <a:rPr lang="en-US" b="1" dirty="0"/>
              <a:t>)</a:t>
            </a:r>
          </a:p>
        </p:txBody>
      </p:sp>
      <p:pic>
        <p:nvPicPr>
          <p:cNvPr id="11266" name="Picture 2" descr="[Distraçao] Piadas de Programador :D Programador">
            <a:extLst>
              <a:ext uri="{FF2B5EF4-FFF2-40B4-BE49-F238E27FC236}">
                <a16:creationId xmlns:a16="http://schemas.microsoft.com/office/drawing/2014/main" id="{73792A2B-B864-1C4F-B929-3DB483A3D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4331" y="1807287"/>
            <a:ext cx="336914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143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857508"/>
          </a:xfrm>
        </p:spPr>
        <p:txBody>
          <a:bodyPr>
            <a:normAutofit/>
          </a:bodyPr>
          <a:lstStyle/>
          <a:p>
            <a:r>
              <a:rPr lang="en-US" b="1" dirty="0"/>
              <a:t> If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2547" y="1949823"/>
            <a:ext cx="4218904" cy="4415451"/>
          </a:xfrm>
        </p:spPr>
        <p:txBody>
          <a:bodyPr>
            <a:normAutofit/>
          </a:bodyPr>
          <a:lstStyle/>
          <a:p>
            <a:r>
              <a:rPr lang="en-US" dirty="0"/>
              <a:t> O </a:t>
            </a:r>
            <a:r>
              <a:rPr lang="en-US" b="1" dirty="0"/>
              <a:t>if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das </a:t>
            </a:r>
            <a:r>
              <a:rPr lang="en-US" dirty="0" err="1"/>
              <a:t>estruturas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básicas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. </a:t>
            </a:r>
            <a:r>
              <a:rPr lang="en-US" i="1" dirty="0"/>
              <a:t>If</a:t>
            </a:r>
            <a:r>
              <a:rPr lang="en-US" dirty="0"/>
              <a:t> </a:t>
            </a:r>
            <a:r>
              <a:rPr lang="en-US" dirty="0" err="1"/>
              <a:t>significa</a:t>
            </a:r>
            <a:r>
              <a:rPr lang="en-US" dirty="0"/>
              <a:t> "se"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inglês</a:t>
            </a:r>
            <a:r>
              <a:rPr lang="en-US" dirty="0"/>
              <a:t>, 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exatamente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faz</a:t>
            </a:r>
            <a:r>
              <a:rPr lang="en-US" dirty="0"/>
              <a:t>: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verifica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expressão</a:t>
            </a:r>
            <a:r>
              <a:rPr lang="en-US" dirty="0"/>
              <a:t> e, </a:t>
            </a:r>
            <a:r>
              <a:rPr lang="en-US" dirty="0" err="1"/>
              <a:t>apenas</a:t>
            </a:r>
            <a:r>
              <a:rPr lang="en-US" dirty="0"/>
              <a:t> </a:t>
            </a:r>
            <a:r>
              <a:rPr lang="en-US" b="1" dirty="0"/>
              <a:t>se</a:t>
            </a:r>
            <a:r>
              <a:rPr lang="en-US" dirty="0"/>
              <a:t> </a:t>
            </a:r>
            <a:r>
              <a:rPr lang="en-US" dirty="0" err="1"/>
              <a:t>ela</a:t>
            </a:r>
            <a:r>
              <a:rPr lang="en-US" dirty="0"/>
              <a:t> for </a:t>
            </a:r>
            <a:r>
              <a:rPr lang="en-US" b="1" dirty="0" err="1"/>
              <a:t>verdadeira</a:t>
            </a:r>
            <a:r>
              <a:rPr lang="en-US" dirty="0"/>
              <a:t>, </a:t>
            </a:r>
            <a:r>
              <a:rPr lang="en-US" dirty="0" err="1"/>
              <a:t>executa</a:t>
            </a:r>
            <a:r>
              <a:rPr lang="en-US" dirty="0"/>
              <a:t> um </a:t>
            </a:r>
            <a:r>
              <a:rPr lang="en-US" dirty="0" err="1"/>
              <a:t>conjunto</a:t>
            </a:r>
            <a:r>
              <a:rPr lang="en-US" dirty="0"/>
              <a:t> de </a:t>
            </a:r>
            <a:r>
              <a:rPr lang="en-US" dirty="0" err="1"/>
              <a:t>comandos</a:t>
            </a:r>
            <a:r>
              <a:rPr lang="en-US" dirty="0"/>
              <a:t>.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linguagem</a:t>
            </a:r>
            <a:r>
              <a:rPr lang="en-US" dirty="0"/>
              <a:t> natural,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executa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lógica</a:t>
            </a:r>
            <a:r>
              <a:rPr lang="en-US" dirty="0"/>
              <a:t> do </a:t>
            </a:r>
            <a:r>
              <a:rPr lang="en-US" dirty="0" err="1"/>
              <a:t>tipo</a:t>
            </a:r>
            <a:r>
              <a:rPr lang="en-US" dirty="0"/>
              <a:t>: "</a:t>
            </a:r>
            <a:r>
              <a:rPr lang="en-US" b="1" dirty="0"/>
              <a:t>se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 for </a:t>
            </a:r>
            <a:r>
              <a:rPr lang="en-US" dirty="0" err="1"/>
              <a:t>verdadeiro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faça</a:t>
            </a:r>
            <a:r>
              <a:rPr lang="en-US" dirty="0"/>
              <a:t> </a:t>
            </a:r>
            <a:r>
              <a:rPr lang="en-US" dirty="0" err="1"/>
              <a:t>aquilo</a:t>
            </a:r>
            <a:r>
              <a:rPr lang="en-US" dirty="0"/>
              <a:t>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970" y="2130761"/>
            <a:ext cx="3454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82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857508"/>
          </a:xfrm>
        </p:spPr>
        <p:txBody>
          <a:bodyPr>
            <a:normAutofit/>
          </a:bodyPr>
          <a:lstStyle/>
          <a:p>
            <a:r>
              <a:rPr lang="en-US" b="1" dirty="0"/>
              <a:t> If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2547" y="1949823"/>
            <a:ext cx="7910404" cy="4415451"/>
          </a:xfrm>
        </p:spPr>
        <p:txBody>
          <a:bodyPr>
            <a:normAutofit/>
          </a:bodyPr>
          <a:lstStyle/>
          <a:p>
            <a:r>
              <a:rPr lang="en-US" dirty="0"/>
              <a:t>Para </a:t>
            </a:r>
            <a:r>
              <a:rPr lang="en-US" dirty="0" err="1"/>
              <a:t>ilustrar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modificar</a:t>
            </a:r>
            <a:r>
              <a:rPr lang="en-US" dirty="0"/>
              <a:t> o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 de </a:t>
            </a:r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faça</a:t>
            </a:r>
            <a:r>
              <a:rPr lang="en-US" dirty="0"/>
              <a:t> 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coisa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fizemos</a:t>
            </a:r>
            <a:r>
              <a:rPr lang="en-US" dirty="0"/>
              <a:t> com o </a:t>
            </a:r>
            <a:r>
              <a:rPr lang="en-US" dirty="0">
                <a:hlinkClick r:id="rId2"/>
              </a:rPr>
              <a:t>while</a:t>
            </a:r>
            <a:r>
              <a:rPr lang="en-US" dirty="0"/>
              <a:t> e o </a:t>
            </a:r>
            <a:r>
              <a:rPr lang="en-US" dirty="0">
                <a:hlinkClick r:id="rId3"/>
              </a:rPr>
              <a:t>for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, </a:t>
            </a:r>
            <a:r>
              <a:rPr lang="en-US" dirty="0" err="1"/>
              <a:t>porém</a:t>
            </a:r>
            <a:r>
              <a:rPr lang="en-US" dirty="0"/>
              <a:t>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um if, </a:t>
            </a:r>
            <a:r>
              <a:rPr lang="en-US" dirty="0" err="1"/>
              <a:t>que</a:t>
            </a:r>
            <a:r>
              <a:rPr lang="en-US" dirty="0"/>
              <a:t> segue o </a:t>
            </a:r>
            <a:r>
              <a:rPr lang="en-US" dirty="0" err="1"/>
              <a:t>seguinte</a:t>
            </a:r>
            <a:r>
              <a:rPr lang="en-US" dirty="0"/>
              <a:t> </a:t>
            </a:r>
            <a:r>
              <a:rPr lang="en-US" dirty="0" err="1"/>
              <a:t>formato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246" y="3872253"/>
            <a:ext cx="2112887" cy="115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6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945104"/>
          </a:xfrm>
        </p:spPr>
        <p:txBody>
          <a:bodyPr>
            <a:normAutofit/>
          </a:bodyPr>
          <a:lstStyle/>
          <a:p>
            <a:r>
              <a:rPr lang="en-US" b="1" dirty="0"/>
              <a:t> If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2547" y="1949823"/>
            <a:ext cx="7910404" cy="4415451"/>
          </a:xfrm>
        </p:spPr>
        <p:txBody>
          <a:bodyPr>
            <a:normAutofit/>
          </a:bodyPr>
          <a:lstStyle/>
          <a:p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simples: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a </a:t>
            </a:r>
            <a:r>
              <a:rPr lang="en-US" dirty="0" err="1"/>
              <a:t>condição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verdadeira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comandos</a:t>
            </a:r>
            <a:r>
              <a:rPr lang="en-US" dirty="0"/>
              <a:t> entre { e }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executados</a:t>
            </a:r>
            <a:r>
              <a:rPr lang="en-US" dirty="0"/>
              <a:t>,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contrário</a:t>
            </a:r>
            <a:r>
              <a:rPr lang="en-US" dirty="0"/>
              <a:t> 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prossegue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executá</a:t>
            </a:r>
            <a:r>
              <a:rPr lang="en-US" dirty="0"/>
              <a:t>-los.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loop():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0" y="3302331"/>
            <a:ext cx="7253481" cy="320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6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930504"/>
          </a:xfrm>
        </p:spPr>
        <p:txBody>
          <a:bodyPr>
            <a:normAutofit/>
          </a:bodyPr>
          <a:lstStyle/>
          <a:p>
            <a:r>
              <a:rPr lang="en-US" b="1" dirty="0"/>
              <a:t> If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2547" y="1949823"/>
            <a:ext cx="7910404" cy="441545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diferente</a:t>
            </a:r>
            <a:r>
              <a:rPr lang="en-US" dirty="0"/>
              <a:t>: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manter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loop() </a:t>
            </a:r>
            <a:r>
              <a:rPr lang="en-US" dirty="0" err="1"/>
              <a:t>piscando</a:t>
            </a:r>
            <a:r>
              <a:rPr lang="en-US" dirty="0"/>
              <a:t> o LED </a:t>
            </a:r>
            <a:r>
              <a:rPr lang="en-US" dirty="0" err="1"/>
              <a:t>como</a:t>
            </a:r>
            <a:r>
              <a:rPr lang="en-US" dirty="0"/>
              <a:t> no </a:t>
            </a:r>
            <a:r>
              <a:rPr lang="en-US" dirty="0" err="1"/>
              <a:t>programa</a:t>
            </a:r>
            <a:r>
              <a:rPr lang="en-US" dirty="0"/>
              <a:t> original, </a:t>
            </a:r>
            <a:r>
              <a:rPr lang="en-US" dirty="0" err="1"/>
              <a:t>porém</a:t>
            </a:r>
            <a:r>
              <a:rPr lang="en-US" dirty="0"/>
              <a:t>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espera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de 5 </a:t>
            </a:r>
            <a:r>
              <a:rPr lang="en-US" dirty="0" err="1"/>
              <a:t>segundos</a:t>
            </a:r>
            <a:r>
              <a:rPr lang="en-US" dirty="0"/>
              <a:t> </a:t>
            </a: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3 </a:t>
            </a:r>
            <a:r>
              <a:rPr lang="en-US" dirty="0" err="1"/>
              <a:t>piscadas</a:t>
            </a:r>
            <a:r>
              <a:rPr lang="en-US" dirty="0"/>
              <a:t>. Para </a:t>
            </a:r>
            <a:r>
              <a:rPr lang="en-US" dirty="0" err="1"/>
              <a:t>isso</a:t>
            </a:r>
            <a:r>
              <a:rPr lang="en-US" dirty="0"/>
              <a:t>, </a:t>
            </a:r>
            <a:r>
              <a:rPr lang="en-US" dirty="0" err="1"/>
              <a:t>criamos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variável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fora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 loop(); </a:t>
            </a:r>
            <a:r>
              <a:rPr lang="en-US" dirty="0" err="1"/>
              <a:t>ela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declarada</a:t>
            </a:r>
            <a:r>
              <a:rPr lang="en-US" dirty="0"/>
              <a:t> de </a:t>
            </a:r>
            <a:r>
              <a:rPr lang="en-US" dirty="0" err="1"/>
              <a:t>fora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reter</a:t>
            </a:r>
            <a:r>
              <a:rPr lang="en-US" dirty="0"/>
              <a:t> o </a:t>
            </a:r>
            <a:r>
              <a:rPr lang="en-US" dirty="0" err="1"/>
              <a:t>seu</a:t>
            </a:r>
            <a:r>
              <a:rPr lang="en-US" dirty="0"/>
              <a:t> valor entre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execução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 loop(). </a:t>
            </a:r>
            <a:r>
              <a:rPr lang="en-US" dirty="0" err="1"/>
              <a:t>Chamamos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 de </a:t>
            </a:r>
            <a:r>
              <a:rPr lang="en-US" b="1" dirty="0" err="1"/>
              <a:t>variável</a:t>
            </a:r>
            <a:r>
              <a:rPr lang="en-US" b="1" dirty="0"/>
              <a:t> global</a:t>
            </a:r>
            <a:r>
              <a:rPr lang="en-US" dirty="0"/>
              <a:t>. </a:t>
            </a:r>
            <a:r>
              <a:rPr lang="en-US" dirty="0" err="1"/>
              <a:t>Quando</a:t>
            </a:r>
            <a:r>
              <a:rPr lang="en-US" dirty="0"/>
              <a:t> a </a:t>
            </a:r>
            <a:r>
              <a:rPr lang="en-US" dirty="0" err="1"/>
              <a:t>variável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declarada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do </a:t>
            </a:r>
            <a:r>
              <a:rPr lang="en-US" dirty="0" err="1"/>
              <a:t>corpo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, </a:t>
            </a:r>
            <a:r>
              <a:rPr lang="en-US" dirty="0" err="1"/>
              <a:t>ela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retém</a:t>
            </a:r>
            <a:r>
              <a:rPr lang="en-US" dirty="0"/>
              <a:t> o valor </a:t>
            </a:r>
            <a:r>
              <a:rPr lang="en-US" dirty="0" err="1"/>
              <a:t>etnre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execução</a:t>
            </a:r>
            <a:r>
              <a:rPr lang="en-US" dirty="0"/>
              <a:t>,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reiniciada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re-</a:t>
            </a:r>
            <a:r>
              <a:rPr lang="en-US" dirty="0" err="1"/>
              <a:t>executada</a:t>
            </a:r>
            <a:r>
              <a:rPr lang="en-US" dirty="0"/>
              <a:t>. </a:t>
            </a:r>
            <a:r>
              <a:rPr lang="en-US" dirty="0" err="1"/>
              <a:t>Chamamos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 de </a:t>
            </a:r>
            <a:r>
              <a:rPr lang="en-US" b="1" dirty="0" err="1"/>
              <a:t>variável</a:t>
            </a:r>
            <a:r>
              <a:rPr lang="en-US" b="1" dirty="0"/>
              <a:t> local</a:t>
            </a:r>
            <a:r>
              <a:rPr lang="en-US" dirty="0"/>
              <a:t>.</a:t>
            </a:r>
          </a:p>
          <a:p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usaremos</a:t>
            </a:r>
            <a:r>
              <a:rPr lang="en-US" dirty="0"/>
              <a:t>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variável</a:t>
            </a:r>
            <a:r>
              <a:rPr lang="en-US" dirty="0"/>
              <a:t> global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contar</a:t>
            </a:r>
            <a:r>
              <a:rPr lang="en-US" dirty="0"/>
              <a:t>, </a:t>
            </a:r>
            <a:r>
              <a:rPr lang="en-US" dirty="0" err="1"/>
              <a:t>novamente</a:t>
            </a:r>
            <a:r>
              <a:rPr lang="en-US" dirty="0"/>
              <a:t>, o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o LED </a:t>
            </a:r>
            <a:r>
              <a:rPr lang="en-US" dirty="0" err="1"/>
              <a:t>acendeu</a:t>
            </a:r>
            <a:r>
              <a:rPr lang="en-US" dirty="0"/>
              <a:t> e </a:t>
            </a:r>
            <a:r>
              <a:rPr lang="en-US" dirty="0" err="1"/>
              <a:t>apagou</a:t>
            </a:r>
            <a:r>
              <a:rPr lang="en-US" dirty="0"/>
              <a:t>. Na </a:t>
            </a:r>
            <a:r>
              <a:rPr lang="en-US" dirty="0" err="1"/>
              <a:t>declaração</a:t>
            </a:r>
            <a:r>
              <a:rPr lang="en-US" dirty="0"/>
              <a:t> da </a:t>
            </a:r>
            <a:r>
              <a:rPr lang="en-US" dirty="0" err="1"/>
              <a:t>variável</a:t>
            </a:r>
            <a:r>
              <a:rPr lang="en-US" dirty="0"/>
              <a:t>, </a:t>
            </a:r>
            <a:r>
              <a:rPr lang="en-US" dirty="0" err="1"/>
              <a:t>nós</a:t>
            </a:r>
            <a:r>
              <a:rPr lang="en-US" dirty="0"/>
              <a:t> a </a:t>
            </a:r>
            <a:r>
              <a:rPr lang="en-US" dirty="0" err="1"/>
              <a:t>inicializamos</a:t>
            </a:r>
            <a:r>
              <a:rPr lang="en-US" dirty="0"/>
              <a:t> com o valor 0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indicar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o LED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acendeu</a:t>
            </a:r>
            <a:r>
              <a:rPr lang="en-US" dirty="0"/>
              <a:t> </a:t>
            </a:r>
            <a:r>
              <a:rPr lang="en-US" dirty="0" err="1"/>
              <a:t>nenhuma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. A </a:t>
            </a:r>
            <a:r>
              <a:rPr lang="en-US" dirty="0" err="1"/>
              <a:t>função</a:t>
            </a:r>
            <a:r>
              <a:rPr lang="en-US" dirty="0"/>
              <a:t> loop()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começa</a:t>
            </a:r>
            <a:r>
              <a:rPr lang="en-US" dirty="0"/>
              <a:t> a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executada</a:t>
            </a:r>
            <a:r>
              <a:rPr lang="en-US" dirty="0"/>
              <a:t>, </a:t>
            </a:r>
            <a:r>
              <a:rPr lang="en-US" dirty="0" err="1"/>
              <a:t>acendendo</a:t>
            </a:r>
            <a:r>
              <a:rPr lang="en-US" dirty="0"/>
              <a:t> e </a:t>
            </a:r>
            <a:r>
              <a:rPr lang="en-US" dirty="0" err="1"/>
              <a:t>apagando</a:t>
            </a:r>
            <a:r>
              <a:rPr lang="en-US" dirty="0"/>
              <a:t> o LED. Para </a:t>
            </a:r>
            <a:r>
              <a:rPr lang="en-US" dirty="0" err="1"/>
              <a:t>contar</a:t>
            </a:r>
            <a:r>
              <a:rPr lang="en-US" dirty="0"/>
              <a:t> o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o LED </a:t>
            </a:r>
            <a:r>
              <a:rPr lang="en-US" dirty="0" err="1"/>
              <a:t>piscou</a:t>
            </a:r>
            <a:r>
              <a:rPr lang="en-US" dirty="0"/>
              <a:t>,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adicionamos</a:t>
            </a:r>
            <a:r>
              <a:rPr lang="en-US" dirty="0"/>
              <a:t> a </a:t>
            </a:r>
            <a:r>
              <a:rPr lang="en-US" dirty="0" err="1"/>
              <a:t>seguinte</a:t>
            </a:r>
            <a:r>
              <a:rPr lang="en-US" dirty="0"/>
              <a:t> </a:t>
            </a:r>
            <a:r>
              <a:rPr lang="en-US" dirty="0" err="1"/>
              <a:t>linha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3" y="5958874"/>
            <a:ext cx="8064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64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842909"/>
          </a:xfrm>
        </p:spPr>
        <p:txBody>
          <a:bodyPr>
            <a:normAutofit/>
          </a:bodyPr>
          <a:lstStyle/>
          <a:p>
            <a:r>
              <a:rPr lang="en-US" b="1" dirty="0"/>
              <a:t> If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2547" y="1949823"/>
            <a:ext cx="7910404" cy="4415451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seguida</a:t>
            </a:r>
            <a:r>
              <a:rPr lang="en-US" dirty="0"/>
              <a:t> </a:t>
            </a:r>
            <a:r>
              <a:rPr lang="en-US" dirty="0" err="1"/>
              <a:t>utilizamos</a:t>
            </a:r>
            <a:r>
              <a:rPr lang="en-US" dirty="0"/>
              <a:t> o if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verificar</a:t>
            </a:r>
            <a:r>
              <a:rPr lang="en-US" dirty="0"/>
              <a:t> se </a:t>
            </a:r>
            <a:r>
              <a:rPr lang="en-US" dirty="0" err="1"/>
              <a:t>acabamos</a:t>
            </a:r>
            <a:r>
              <a:rPr lang="en-US" dirty="0"/>
              <a:t> de </a:t>
            </a:r>
            <a:r>
              <a:rPr lang="en-US" dirty="0" err="1"/>
              <a:t>acender</a:t>
            </a:r>
            <a:r>
              <a:rPr lang="en-US" dirty="0"/>
              <a:t> o LED </a:t>
            </a:r>
            <a:r>
              <a:rPr lang="en-US" dirty="0" err="1"/>
              <a:t>pela</a:t>
            </a:r>
            <a:r>
              <a:rPr lang="en-US" dirty="0"/>
              <a:t> </a:t>
            </a:r>
            <a:r>
              <a:rPr lang="en-US" dirty="0" err="1"/>
              <a:t>terceira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. Para </a:t>
            </a:r>
            <a:r>
              <a:rPr lang="en-US" dirty="0" err="1"/>
              <a:t>isso</a:t>
            </a:r>
            <a:r>
              <a:rPr lang="en-US" dirty="0"/>
              <a:t>, </a:t>
            </a:r>
            <a:r>
              <a:rPr lang="en-US" dirty="0" err="1"/>
              <a:t>usamos</a:t>
            </a:r>
            <a:r>
              <a:rPr lang="en-US" dirty="0"/>
              <a:t> a </a:t>
            </a:r>
            <a:r>
              <a:rPr lang="en-US" dirty="0" err="1"/>
              <a:t>expressão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== 3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condição</a:t>
            </a:r>
            <a:r>
              <a:rPr lang="en-US" dirty="0"/>
              <a:t> do </a:t>
            </a:r>
            <a:r>
              <a:rPr lang="en-US" dirty="0" err="1"/>
              <a:t>ìf</a:t>
            </a:r>
            <a:r>
              <a:rPr lang="en-US" dirty="0"/>
              <a:t>. Se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expressão</a:t>
            </a:r>
            <a:r>
              <a:rPr lang="en-US" dirty="0"/>
              <a:t> for </a:t>
            </a:r>
            <a:r>
              <a:rPr lang="en-US" dirty="0" err="1"/>
              <a:t>verdadeira</a:t>
            </a:r>
            <a:r>
              <a:rPr lang="en-US" dirty="0"/>
              <a:t>,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dizer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o LED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acendeu</a:t>
            </a:r>
            <a:r>
              <a:rPr lang="en-US" dirty="0"/>
              <a:t> 3 </a:t>
            </a:r>
            <a:r>
              <a:rPr lang="en-US" dirty="0" err="1"/>
              <a:t>vezes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inserimos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pausa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de 5 </a:t>
            </a:r>
            <a:r>
              <a:rPr lang="en-US" dirty="0" err="1"/>
              <a:t>segundos</a:t>
            </a:r>
            <a:r>
              <a:rPr lang="en-US" dirty="0"/>
              <a:t> com a </a:t>
            </a:r>
            <a:r>
              <a:rPr lang="en-US" dirty="0" err="1"/>
              <a:t>chamada</a:t>
            </a:r>
            <a:r>
              <a:rPr lang="en-US" dirty="0"/>
              <a:t> delay(5000) e </a:t>
            </a:r>
            <a:r>
              <a:rPr lang="en-US" dirty="0" err="1"/>
              <a:t>reiniciamos</a:t>
            </a:r>
            <a:r>
              <a:rPr lang="en-US" dirty="0"/>
              <a:t> a </a:t>
            </a:r>
            <a:r>
              <a:rPr lang="en-US" dirty="0" err="1"/>
              <a:t>contagem</a:t>
            </a:r>
            <a:r>
              <a:rPr lang="en-US" dirty="0"/>
              <a:t> do </a:t>
            </a:r>
            <a:r>
              <a:rPr lang="en-US" dirty="0" err="1"/>
              <a:t>número</a:t>
            </a:r>
            <a:r>
              <a:rPr lang="en-US" dirty="0"/>
              <a:t> de "</a:t>
            </a:r>
            <a:r>
              <a:rPr lang="en-US" dirty="0" err="1"/>
              <a:t>piscadas</a:t>
            </a:r>
            <a:r>
              <a:rPr lang="en-US" dirty="0"/>
              <a:t>" </a:t>
            </a:r>
            <a:r>
              <a:rPr lang="en-US" dirty="0" err="1"/>
              <a:t>novamente</a:t>
            </a:r>
            <a:r>
              <a:rPr lang="en-US" dirty="0"/>
              <a:t> com o </a:t>
            </a:r>
            <a:r>
              <a:rPr lang="en-US" dirty="0" err="1"/>
              <a:t>seguinte</a:t>
            </a:r>
            <a:r>
              <a:rPr lang="en-US" dirty="0"/>
              <a:t> </a:t>
            </a:r>
            <a:r>
              <a:rPr lang="en-US" dirty="0" err="1"/>
              <a:t>comando</a:t>
            </a:r>
            <a:r>
              <a:rPr lang="en-US" dirty="0"/>
              <a:t>:</a:t>
            </a:r>
          </a:p>
          <a:p>
            <a:r>
              <a:rPr lang="en-US" dirty="0"/>
              <a:t>    </a:t>
            </a:r>
          </a:p>
          <a:p>
            <a:r>
              <a:rPr lang="en-US" dirty="0" err="1"/>
              <a:t>Reinicia</a:t>
            </a:r>
            <a:r>
              <a:rPr lang="en-US" dirty="0"/>
              <a:t> o </a:t>
            </a:r>
            <a:r>
              <a:rPr lang="en-US" dirty="0" err="1"/>
              <a:t>contador</a:t>
            </a:r>
            <a:r>
              <a:rPr lang="en-US" dirty="0"/>
              <a:t> de </a:t>
            </a:r>
            <a:r>
              <a:rPr lang="en-US" dirty="0" err="1"/>
              <a:t>número</a:t>
            </a:r>
            <a:r>
              <a:rPr lang="en-US" dirty="0"/>
              <a:t> de "</a:t>
            </a:r>
            <a:r>
              <a:rPr lang="en-US" dirty="0" err="1"/>
              <a:t>piscadas</a:t>
            </a:r>
            <a:r>
              <a:rPr lang="en-US" dirty="0"/>
              <a:t>" A </a:t>
            </a:r>
            <a:r>
              <a:rPr lang="en-US" dirty="0" err="1"/>
              <a:t>partir</a:t>
            </a:r>
            <a:r>
              <a:rPr lang="en-US" dirty="0"/>
              <a:t> </a:t>
            </a:r>
            <a:r>
              <a:rPr lang="en-US" dirty="0" err="1"/>
              <a:t>daí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loop() continua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e o </a:t>
            </a:r>
            <a:r>
              <a:rPr lang="en-US" dirty="0" err="1"/>
              <a:t>ciclo</a:t>
            </a:r>
            <a:r>
              <a:rPr lang="en-US" dirty="0"/>
              <a:t> se </a:t>
            </a:r>
            <a:r>
              <a:rPr lang="en-US" dirty="0" err="1"/>
              <a:t>inicia</a:t>
            </a:r>
            <a:r>
              <a:rPr lang="en-US" dirty="0"/>
              <a:t> </a:t>
            </a:r>
            <a:r>
              <a:rPr lang="en-US" dirty="0" err="1"/>
              <a:t>novamente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46" y="4560030"/>
            <a:ext cx="8488253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40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256" y="492726"/>
            <a:ext cx="7583488" cy="8429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Ex 6 </a:t>
            </a:r>
            <a:r>
              <a:rPr lang="en-US" b="1" dirty="0" err="1"/>
              <a:t>Tomada</a:t>
            </a:r>
            <a:r>
              <a:rPr lang="en-US" b="1" dirty="0"/>
              <a:t> de </a:t>
            </a:r>
            <a:r>
              <a:rPr lang="en-US" b="1" dirty="0" err="1"/>
              <a:t>decisão</a:t>
            </a:r>
            <a:r>
              <a:rPr lang="en-US" b="1" dirty="0"/>
              <a:t> com entradas </a:t>
            </a:r>
            <a:r>
              <a:rPr lang="en-US" b="1" dirty="0" err="1"/>
              <a:t>digitais</a:t>
            </a:r>
            <a:r>
              <a:rPr lang="en-US" b="1" dirty="0"/>
              <a:t> Piano com led 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2917" y="1682939"/>
            <a:ext cx="7710551" cy="4415451"/>
          </a:xfrm>
        </p:spPr>
        <p:txBody>
          <a:bodyPr>
            <a:normAutofit/>
          </a:bodyPr>
          <a:lstStyle/>
          <a:p>
            <a:r>
              <a:rPr lang="pt-BR" dirty="0"/>
              <a:t>Criar um circuito onde cada botão (</a:t>
            </a:r>
            <a:r>
              <a:rPr lang="pt-BR" dirty="0" err="1"/>
              <a:t>push</a:t>
            </a:r>
            <a:r>
              <a:rPr lang="pt-BR" dirty="0"/>
              <a:t> </a:t>
            </a:r>
            <a:r>
              <a:rPr lang="pt-BR" dirty="0" err="1"/>
              <a:t>button</a:t>
            </a:r>
            <a:r>
              <a:rPr lang="pt-BR" dirty="0"/>
              <a:t>) acende um LED e toca uma nota musical diferente.</a:t>
            </a:r>
            <a:endParaRPr lang="en-US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5370759-212B-474B-AB31-5D63AF230C50}"/>
              </a:ext>
            </a:extLst>
          </p:cNvPr>
          <p:cNvSpPr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www.squids.com.br</a:t>
            </a:r>
            <a:r>
              <a:rPr lang="pt-BR" dirty="0"/>
              <a:t>/</a:t>
            </a:r>
            <a:r>
              <a:rPr lang="pt-BR" dirty="0" err="1"/>
              <a:t>arduino</a:t>
            </a:r>
            <a:r>
              <a:rPr lang="pt-BR" dirty="0"/>
              <a:t>/</a:t>
            </a:r>
            <a:r>
              <a:rPr lang="pt-BR" dirty="0" err="1"/>
              <a:t>index.php</a:t>
            </a:r>
            <a:r>
              <a:rPr lang="pt-BR" dirty="0"/>
              <a:t>/projetos-</a:t>
            </a:r>
            <a:r>
              <a:rPr lang="pt-BR" dirty="0" err="1"/>
              <a:t>arduino</a:t>
            </a:r>
            <a:r>
              <a:rPr lang="pt-BR" dirty="0"/>
              <a:t>/projetos-</a:t>
            </a:r>
            <a:r>
              <a:rPr lang="pt-BR" dirty="0" err="1"/>
              <a:t>basicos</a:t>
            </a:r>
            <a:r>
              <a:rPr lang="pt-BR" dirty="0"/>
              <a:t>/100-projeto-08-piano-com-buzzer</a:t>
            </a:r>
          </a:p>
        </p:txBody>
      </p:sp>
    </p:spTree>
    <p:extLst>
      <p:ext uri="{BB962C8B-B14F-4D97-AF65-F5344CB8AC3E}">
        <p14:creationId xmlns:p14="http://schemas.microsoft.com/office/powerpoint/2010/main" val="3439139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256" y="492726"/>
            <a:ext cx="7583488" cy="8429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Ex 6 </a:t>
            </a:r>
            <a:r>
              <a:rPr lang="en-US" b="1" dirty="0" err="1"/>
              <a:t>Tomada</a:t>
            </a:r>
            <a:r>
              <a:rPr lang="en-US" b="1" dirty="0"/>
              <a:t> de </a:t>
            </a:r>
            <a:r>
              <a:rPr lang="en-US" b="1" dirty="0" err="1"/>
              <a:t>decisão</a:t>
            </a:r>
            <a:r>
              <a:rPr lang="en-US" b="1" dirty="0"/>
              <a:t> com entradas </a:t>
            </a:r>
            <a:r>
              <a:rPr lang="en-US" b="1" dirty="0" err="1"/>
              <a:t>digitais</a:t>
            </a:r>
            <a:r>
              <a:rPr lang="en-US" b="1" dirty="0"/>
              <a:t> Piano com led !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DCDD4E9-355B-6A42-A733-3832D6AE0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4878" y="1949822"/>
            <a:ext cx="5288321" cy="441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563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256" y="492726"/>
            <a:ext cx="7583488" cy="8429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Ex 6 </a:t>
            </a:r>
            <a:r>
              <a:rPr lang="en-US" b="1" dirty="0" err="1"/>
              <a:t>Tomada</a:t>
            </a:r>
            <a:r>
              <a:rPr lang="en-US" b="1" dirty="0"/>
              <a:t> de </a:t>
            </a:r>
            <a:r>
              <a:rPr lang="en-US" b="1" dirty="0" err="1"/>
              <a:t>decisão</a:t>
            </a:r>
            <a:r>
              <a:rPr lang="en-US" b="1" dirty="0"/>
              <a:t> com entradas </a:t>
            </a:r>
            <a:r>
              <a:rPr lang="en-US" b="1" dirty="0" err="1"/>
              <a:t>digitais</a:t>
            </a:r>
            <a:r>
              <a:rPr lang="en-US" b="1" dirty="0"/>
              <a:t> Piano com led !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91108D3-D4AC-634D-93D7-37FEDFCC210B}"/>
              </a:ext>
            </a:extLst>
          </p:cNvPr>
          <p:cNvSpPr/>
          <p:nvPr/>
        </p:nvSpPr>
        <p:spPr>
          <a:xfrm>
            <a:off x="706582" y="1881600"/>
            <a:ext cx="34331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Monte o botão (</a:t>
            </a:r>
            <a:r>
              <a:rPr lang="pt-BR" dirty="0" err="1"/>
              <a:t>push</a:t>
            </a:r>
            <a:r>
              <a:rPr lang="pt-BR" dirty="0"/>
              <a:t> </a:t>
            </a:r>
            <a:r>
              <a:rPr lang="pt-BR" dirty="0" err="1"/>
              <a:t>button</a:t>
            </a:r>
            <a:r>
              <a:rPr lang="pt-BR" dirty="0"/>
              <a:t>) com resistor</a:t>
            </a:r>
            <a:r>
              <a:rPr lang="pt-BR" b="1" dirty="0"/>
              <a:t> </a:t>
            </a:r>
            <a:r>
              <a:rPr lang="pt-BR" b="1" dirty="0" err="1"/>
              <a:t>pull-down</a:t>
            </a:r>
            <a:r>
              <a:rPr lang="pt-BR" dirty="0"/>
              <a:t> (resistor conectado no GND). Desta forma, quando o botão estiver pressionado, o Arduino retornará "</a:t>
            </a:r>
            <a:r>
              <a:rPr lang="pt-BR" b="1" dirty="0"/>
              <a:t>HIGH</a:t>
            </a:r>
            <a:r>
              <a:rPr lang="pt-BR" dirty="0"/>
              <a:t>" ou "</a:t>
            </a:r>
            <a:r>
              <a:rPr lang="pt-BR" b="1" dirty="0"/>
              <a:t>1</a:t>
            </a:r>
            <a:r>
              <a:rPr lang="pt-BR" dirty="0"/>
              <a:t>". </a:t>
            </a:r>
            <a:br>
              <a:rPr lang="pt-BR" b="1" dirty="0"/>
            </a:br>
            <a:endParaRPr lang="pt-BR" dirty="0"/>
          </a:p>
          <a:p>
            <a:r>
              <a:rPr lang="pt-BR" dirty="0"/>
              <a:t> </a:t>
            </a:r>
            <a:r>
              <a:rPr lang="pt-BR" b="1" dirty="0"/>
              <a:t>Obs.: </a:t>
            </a:r>
            <a:r>
              <a:rPr lang="pt-BR" dirty="0"/>
              <a:t>Os resistores</a:t>
            </a:r>
            <a:r>
              <a:rPr lang="pt-BR" b="1" dirty="0"/>
              <a:t> </a:t>
            </a:r>
            <a:r>
              <a:rPr lang="pt-BR" b="1" dirty="0" err="1"/>
              <a:t>pull-up</a:t>
            </a:r>
            <a:r>
              <a:rPr lang="pt-BR" dirty="0"/>
              <a:t> e</a:t>
            </a:r>
            <a:r>
              <a:rPr lang="pt-BR" b="1" dirty="0"/>
              <a:t> </a:t>
            </a:r>
            <a:r>
              <a:rPr lang="pt-BR" b="1" dirty="0" err="1"/>
              <a:t>pull-down</a:t>
            </a:r>
            <a:r>
              <a:rPr lang="pt-BR" b="1" dirty="0"/>
              <a:t> </a:t>
            </a:r>
            <a:r>
              <a:rPr lang="pt-BR" dirty="0"/>
              <a:t>garantem um nível lógico estável quando por exemplo uma tecla não está pressionada. Geralmente utiliza-se um </a:t>
            </a:r>
            <a:r>
              <a:rPr lang="pt-BR" b="1" dirty="0"/>
              <a:t>resistor de 10K</a:t>
            </a:r>
            <a:r>
              <a:rPr lang="el-GR" b="1" dirty="0"/>
              <a:t>Ω</a:t>
            </a:r>
            <a:r>
              <a:rPr lang="el-GR" dirty="0"/>
              <a:t> </a:t>
            </a:r>
            <a:r>
              <a:rPr lang="pt-BR" dirty="0"/>
              <a:t>para esse propósito. A seguir é exibida a ligação desses resistores no circuito para leitura de tecla do botão:</a:t>
            </a:r>
          </a:p>
        </p:txBody>
      </p:sp>
      <p:pic>
        <p:nvPicPr>
          <p:cNvPr id="14338" name="Picture 2" descr="Entradas-e-Saídas-digitais-Arduino-pull-up-pull-down">
            <a:extLst>
              <a:ext uri="{FF2B5EF4-FFF2-40B4-BE49-F238E27FC236}">
                <a16:creationId xmlns:a16="http://schemas.microsoft.com/office/drawing/2014/main" id="{9BC80BDA-693C-314D-8181-DC332B803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1882" y="2494511"/>
            <a:ext cx="44831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003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256" y="492726"/>
            <a:ext cx="7583488" cy="8429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Ex 6 </a:t>
            </a:r>
            <a:r>
              <a:rPr lang="en-US" b="1" dirty="0" err="1"/>
              <a:t>Tomada</a:t>
            </a:r>
            <a:r>
              <a:rPr lang="en-US" b="1" dirty="0"/>
              <a:t> de </a:t>
            </a:r>
            <a:r>
              <a:rPr lang="en-US" b="1" dirty="0" err="1"/>
              <a:t>decisão</a:t>
            </a:r>
            <a:r>
              <a:rPr lang="en-US" b="1" dirty="0"/>
              <a:t> com entradas </a:t>
            </a:r>
            <a:r>
              <a:rPr lang="en-US" b="1" dirty="0" err="1"/>
              <a:t>digitais</a:t>
            </a:r>
            <a:r>
              <a:rPr lang="en-US" b="1" dirty="0"/>
              <a:t> Piano com led 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A8BEDE-7809-0C4E-A792-1253F150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768" y="1749828"/>
            <a:ext cx="5892464" cy="486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1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77900"/>
            <a:ext cx="7583488" cy="923897"/>
          </a:xfrm>
        </p:spPr>
        <p:txBody>
          <a:bodyPr>
            <a:normAutofit/>
          </a:bodyPr>
          <a:lstStyle/>
          <a:p>
            <a:r>
              <a:rPr lang="pt-BR" sz="4000" b="1" dirty="0"/>
              <a:t>2 – Conteúdo programático</a:t>
            </a:r>
            <a:endParaRPr lang="pt-BR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794927"/>
            <a:ext cx="7583488" cy="4774737"/>
          </a:xfrm>
        </p:spPr>
        <p:txBody>
          <a:bodyPr>
            <a:normAutofit fontScale="62500" lnSpcReduction="20000"/>
          </a:bodyPr>
          <a:lstStyle/>
          <a:p>
            <a:pPr lvl="1">
              <a:lnSpc>
                <a:spcPct val="70000"/>
              </a:lnSpc>
            </a:pPr>
            <a:r>
              <a:rPr lang="en-US" dirty="0"/>
              <a:t>Introdução</a:t>
            </a:r>
          </a:p>
          <a:p>
            <a:pPr lvl="2">
              <a:lnSpc>
                <a:spcPct val="70000"/>
              </a:lnSpc>
            </a:pPr>
            <a:r>
              <a:rPr lang="en-US" dirty="0" err="1"/>
              <a:t>Objetivo</a:t>
            </a:r>
            <a:endParaRPr lang="en-US" dirty="0"/>
          </a:p>
          <a:p>
            <a:pPr lvl="1">
              <a:lnSpc>
                <a:spcPct val="70000"/>
              </a:lnSpc>
            </a:pPr>
            <a:r>
              <a:rPr lang="en-US" dirty="0" err="1"/>
              <a:t>Computador</a:t>
            </a:r>
            <a:endParaRPr lang="en-US" dirty="0"/>
          </a:p>
          <a:p>
            <a:pPr lvl="2">
              <a:lnSpc>
                <a:spcPct val="70000"/>
              </a:lnSpc>
            </a:pPr>
            <a:r>
              <a:rPr lang="en-US" dirty="0"/>
              <a:t>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Arduino</a:t>
            </a:r>
            <a:endParaRPr lang="en-US" dirty="0"/>
          </a:p>
          <a:p>
            <a:pPr lvl="2">
              <a:lnSpc>
                <a:spcPct val="70000"/>
              </a:lnSpc>
            </a:pPr>
            <a:r>
              <a:rPr lang="en-US" dirty="0" err="1"/>
              <a:t>Placas</a:t>
            </a:r>
            <a:r>
              <a:rPr lang="en-US" dirty="0"/>
              <a:t> de </a:t>
            </a:r>
            <a:r>
              <a:rPr lang="en-US" dirty="0" err="1"/>
              <a:t>Arduino</a:t>
            </a:r>
            <a:endParaRPr lang="en-US" dirty="0"/>
          </a:p>
          <a:p>
            <a:pPr lvl="2">
              <a:lnSpc>
                <a:spcPct val="70000"/>
              </a:lnSpc>
            </a:pPr>
            <a:r>
              <a:rPr lang="en-US" dirty="0"/>
              <a:t>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com </a:t>
            </a:r>
            <a:r>
              <a:rPr lang="en-US" dirty="0" err="1"/>
              <a:t>Arduino</a:t>
            </a:r>
            <a:endParaRPr lang="en-US" dirty="0"/>
          </a:p>
          <a:p>
            <a:pPr lvl="2">
              <a:lnSpc>
                <a:spcPct val="70000"/>
              </a:lnSpc>
            </a:pPr>
            <a:r>
              <a:rPr lang="en-US" dirty="0" err="1"/>
              <a:t>Eletronica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Okit</a:t>
            </a:r>
            <a:r>
              <a:rPr lang="en-US" dirty="0"/>
              <a:t> de </a:t>
            </a:r>
            <a:r>
              <a:rPr lang="en-US" dirty="0" err="1"/>
              <a:t>desenvolvimento</a:t>
            </a:r>
            <a:r>
              <a:rPr lang="en-US" dirty="0"/>
              <a:t> com </a:t>
            </a:r>
            <a:r>
              <a:rPr lang="en-US" dirty="0" err="1"/>
              <a:t>Arduino</a:t>
            </a:r>
            <a:endParaRPr lang="en-US" dirty="0"/>
          </a:p>
          <a:p>
            <a:pPr lvl="1">
              <a:lnSpc>
                <a:spcPct val="70000"/>
              </a:lnSpc>
            </a:pPr>
            <a:r>
              <a:rPr lang="en-US" dirty="0"/>
              <a:t>Programa de </a:t>
            </a:r>
            <a:r>
              <a:rPr lang="en-US" dirty="0" err="1"/>
              <a:t>Computador</a:t>
            </a:r>
            <a:endParaRPr lang="en-US" dirty="0"/>
          </a:p>
          <a:p>
            <a:pPr lvl="1">
              <a:lnSpc>
                <a:spcPct val="70000"/>
              </a:lnSpc>
            </a:pPr>
            <a:r>
              <a:rPr lang="en-US" dirty="0"/>
              <a:t>IDE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Linguagem de Programação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Algoritmo (Programa)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Variável</a:t>
            </a:r>
          </a:p>
          <a:p>
            <a:pPr lvl="2">
              <a:lnSpc>
                <a:spcPct val="70000"/>
              </a:lnSpc>
            </a:pPr>
            <a:r>
              <a:rPr lang="en-US" dirty="0"/>
              <a:t>Tipo de Dado</a:t>
            </a:r>
          </a:p>
          <a:p>
            <a:pPr lvl="2">
              <a:lnSpc>
                <a:spcPct val="70000"/>
              </a:lnSpc>
            </a:pPr>
            <a:r>
              <a:rPr lang="en-US" dirty="0" err="1"/>
              <a:t>Atribuição</a:t>
            </a:r>
            <a:endParaRPr lang="en-US" dirty="0"/>
          </a:p>
          <a:p>
            <a:pPr lvl="2">
              <a:lnSpc>
                <a:spcPct val="70000"/>
              </a:lnSpc>
            </a:pPr>
            <a:r>
              <a:rPr lang="en-US" dirty="0" err="1"/>
              <a:t>Âmbito</a:t>
            </a:r>
            <a:endParaRPr lang="en-US" dirty="0"/>
          </a:p>
          <a:p>
            <a:pPr lvl="1">
              <a:lnSpc>
                <a:spcPct val="70000"/>
              </a:lnSpc>
            </a:pPr>
            <a:r>
              <a:rPr lang="en-US" dirty="0"/>
              <a:t>Operador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Função</a:t>
            </a:r>
          </a:p>
          <a:p>
            <a:pPr lvl="2">
              <a:lnSpc>
                <a:spcPct val="70000"/>
              </a:lnSpc>
            </a:pPr>
            <a:r>
              <a:rPr lang="en-US" dirty="0"/>
              <a:t>Chamada de Função</a:t>
            </a:r>
          </a:p>
          <a:p>
            <a:pPr lvl="2">
              <a:lnSpc>
                <a:spcPct val="70000"/>
              </a:lnSpc>
            </a:pPr>
            <a:r>
              <a:rPr lang="en-US" dirty="0"/>
              <a:t>Valor de Retorno</a:t>
            </a:r>
          </a:p>
          <a:p>
            <a:pPr lvl="2">
              <a:lnSpc>
                <a:spcPct val="70000"/>
              </a:lnSpc>
            </a:pPr>
            <a:r>
              <a:rPr lang="en-US" dirty="0"/>
              <a:t>Parâmetros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Comentários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Estruturas de Controle</a:t>
            </a:r>
          </a:p>
          <a:p>
            <a:pPr lvl="2">
              <a:lnSpc>
                <a:spcPct val="70000"/>
              </a:lnSpc>
            </a:pPr>
            <a:r>
              <a:rPr lang="en-US" dirty="0"/>
              <a:t>While</a:t>
            </a:r>
          </a:p>
          <a:p>
            <a:pPr lvl="2">
              <a:lnSpc>
                <a:spcPct val="70000"/>
              </a:lnSpc>
            </a:pPr>
            <a:r>
              <a:rPr lang="en-US" dirty="0"/>
              <a:t>For</a:t>
            </a:r>
          </a:p>
          <a:p>
            <a:pPr lvl="2">
              <a:lnSpc>
                <a:spcPct val="70000"/>
              </a:lnSpc>
            </a:pPr>
            <a:r>
              <a:rPr lang="en-US" dirty="0"/>
              <a:t>If</a:t>
            </a:r>
          </a:p>
          <a:p>
            <a:pPr lvl="2">
              <a:lnSpc>
                <a:spcPct val="70000"/>
              </a:lnSpc>
            </a:pPr>
            <a:r>
              <a:rPr lang="en-US" dirty="0"/>
              <a:t>If-Else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Bibliotecas</a:t>
            </a:r>
          </a:p>
          <a:p>
            <a:pPr lvl="1">
              <a:lnSpc>
                <a:spcPct val="70000"/>
              </a:lnSpc>
            </a:pPr>
            <a:r>
              <a:rPr lang="en-US" dirty="0" err="1"/>
              <a:t>Bibliografia</a:t>
            </a:r>
            <a:endParaRPr lang="en-US" dirty="0"/>
          </a:p>
          <a:p>
            <a:pPr marL="342900" lvl="1" indent="0">
              <a:lnSpc>
                <a:spcPct val="70000"/>
              </a:lnSpc>
              <a:buNone/>
            </a:pPr>
            <a:endParaRPr lang="pt-BR" sz="1400" dirty="0"/>
          </a:p>
        </p:txBody>
      </p:sp>
      <p:pic>
        <p:nvPicPr>
          <p:cNvPr id="4" name="Picture 3" descr="esultado de imagem para logo do cefe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5065" y="387397"/>
            <a:ext cx="1433195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7824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256" y="492726"/>
            <a:ext cx="7583488" cy="8429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Ex 6 </a:t>
            </a:r>
            <a:r>
              <a:rPr lang="en-US" b="1" dirty="0" err="1"/>
              <a:t>Tomada</a:t>
            </a:r>
            <a:r>
              <a:rPr lang="en-US" b="1" dirty="0"/>
              <a:t> de </a:t>
            </a:r>
            <a:r>
              <a:rPr lang="en-US" b="1" dirty="0" err="1"/>
              <a:t>decisão</a:t>
            </a:r>
            <a:r>
              <a:rPr lang="en-US" b="1" dirty="0"/>
              <a:t> com entradas </a:t>
            </a:r>
            <a:r>
              <a:rPr lang="en-US" b="1" dirty="0" err="1"/>
              <a:t>digitais</a:t>
            </a:r>
            <a:r>
              <a:rPr lang="en-US" b="1" dirty="0"/>
              <a:t> Piano com led 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C55502-02FD-C849-91C6-4ED32B2D3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562" y="1795549"/>
            <a:ext cx="5735260" cy="477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80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872107"/>
          </a:xfrm>
        </p:spPr>
        <p:txBody>
          <a:bodyPr>
            <a:normAutofit/>
          </a:bodyPr>
          <a:lstStyle/>
          <a:p>
            <a:r>
              <a:rPr lang="en-US" b="1" dirty="0"/>
              <a:t> If - else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2547" y="1803831"/>
            <a:ext cx="3926938" cy="4736635"/>
          </a:xfrm>
        </p:spPr>
        <p:txBody>
          <a:bodyPr>
            <a:normAutofit/>
          </a:bodyPr>
          <a:lstStyle/>
          <a:p>
            <a:r>
              <a:rPr lang="en-US" dirty="0"/>
              <a:t> O </a:t>
            </a:r>
            <a:r>
              <a:rPr lang="en-US" b="1" dirty="0"/>
              <a:t>if-else</a:t>
            </a:r>
            <a:r>
              <a:rPr lang="en-US" dirty="0"/>
              <a:t>,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conhecido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b="1" dirty="0"/>
              <a:t>if-then-else</a:t>
            </a:r>
            <a:r>
              <a:rPr lang="en-US" dirty="0"/>
              <a:t>,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visto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extensão</a:t>
            </a:r>
            <a:r>
              <a:rPr lang="en-US" dirty="0"/>
              <a:t> do </a:t>
            </a:r>
            <a:r>
              <a:rPr lang="en-US" dirty="0" err="1"/>
              <a:t>comando</a:t>
            </a:r>
            <a:r>
              <a:rPr lang="en-US" dirty="0"/>
              <a:t> if. </a:t>
            </a:r>
            <a:r>
              <a:rPr lang="en-US" i="1" dirty="0"/>
              <a:t>Else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inglês</a:t>
            </a:r>
            <a:r>
              <a:rPr lang="en-US" dirty="0"/>
              <a:t> </a:t>
            </a:r>
            <a:r>
              <a:rPr lang="en-US" dirty="0" err="1"/>
              <a:t>significa</a:t>
            </a:r>
            <a:r>
              <a:rPr lang="en-US" dirty="0"/>
              <a:t> "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contrário</a:t>
            </a:r>
            <a:r>
              <a:rPr lang="en-US" dirty="0"/>
              <a:t>", e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faz</a:t>
            </a:r>
            <a:r>
              <a:rPr lang="en-US" dirty="0"/>
              <a:t> </a:t>
            </a:r>
            <a:r>
              <a:rPr lang="en-US" dirty="0" err="1"/>
              <a:t>exatamente</a:t>
            </a:r>
            <a:r>
              <a:rPr lang="en-US" dirty="0"/>
              <a:t> o </a:t>
            </a:r>
            <a:r>
              <a:rPr lang="en-US" dirty="0" err="1"/>
              <a:t>que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diz</a:t>
            </a:r>
            <a:r>
              <a:rPr lang="en-US" dirty="0"/>
              <a:t>: "</a:t>
            </a:r>
            <a:r>
              <a:rPr lang="en-US" b="1" dirty="0"/>
              <a:t>se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 for </a:t>
            </a:r>
            <a:r>
              <a:rPr lang="en-US" dirty="0" err="1"/>
              <a:t>verdadeiro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faça</a:t>
            </a:r>
            <a:r>
              <a:rPr lang="en-US" dirty="0"/>
              <a:t> </a:t>
            </a:r>
            <a:r>
              <a:rPr lang="en-US" dirty="0" err="1"/>
              <a:t>aquilo</a:t>
            </a:r>
            <a:r>
              <a:rPr lang="en-US" dirty="0"/>
              <a:t>, </a:t>
            </a:r>
            <a:r>
              <a:rPr lang="en-US" b="1" dirty="0" err="1"/>
              <a:t>caso</a:t>
            </a:r>
            <a:r>
              <a:rPr lang="en-US" b="1" dirty="0"/>
              <a:t> </a:t>
            </a:r>
            <a:r>
              <a:rPr lang="en-US" b="1" dirty="0" err="1"/>
              <a:t>contrário</a:t>
            </a:r>
            <a:r>
              <a:rPr lang="en-US" dirty="0"/>
              <a:t>, </a:t>
            </a:r>
            <a:r>
              <a:rPr lang="en-US" dirty="0" err="1"/>
              <a:t>faça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coisa</a:t>
            </a:r>
            <a:r>
              <a:rPr lang="en-US" dirty="0"/>
              <a:t>". </a:t>
            </a:r>
            <a:r>
              <a:rPr lang="en-US" dirty="0" err="1"/>
              <a:t>Ele</a:t>
            </a:r>
            <a:r>
              <a:rPr lang="en-US" dirty="0"/>
              <a:t> segue o </a:t>
            </a:r>
            <a:r>
              <a:rPr lang="en-US" dirty="0" err="1"/>
              <a:t>seguinte</a:t>
            </a:r>
            <a:r>
              <a:rPr lang="en-US" dirty="0"/>
              <a:t> </a:t>
            </a:r>
            <a:r>
              <a:rPr lang="en-US" dirty="0" err="1"/>
              <a:t>formato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643" y="2024883"/>
            <a:ext cx="36195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4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872107"/>
          </a:xfrm>
        </p:spPr>
        <p:txBody>
          <a:bodyPr>
            <a:normAutofit/>
          </a:bodyPr>
          <a:lstStyle/>
          <a:p>
            <a:r>
              <a:rPr lang="en-US" b="1" dirty="0"/>
              <a:t> If - else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2547" y="1803831"/>
            <a:ext cx="7910404" cy="473663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 </a:t>
            </a:r>
            <a:r>
              <a:rPr lang="en-US" dirty="0" err="1"/>
              <a:t>exemplificar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o </a:t>
            </a:r>
            <a:r>
              <a:rPr lang="en-US" dirty="0" err="1"/>
              <a:t>programa</a:t>
            </a:r>
            <a:r>
              <a:rPr lang="en-US" dirty="0"/>
              <a:t> do </a:t>
            </a:r>
            <a:r>
              <a:rPr lang="en-US" dirty="0">
                <a:hlinkClick r:id="rId2"/>
              </a:rPr>
              <a:t>for</a:t>
            </a:r>
            <a:r>
              <a:rPr lang="en-US" dirty="0"/>
              <a:t>, mas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dessa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o LED </a:t>
            </a:r>
            <a:r>
              <a:rPr lang="en-US" dirty="0" err="1"/>
              <a:t>acender</a:t>
            </a:r>
            <a:r>
              <a:rPr lang="en-US" dirty="0"/>
              <a:t> e </a:t>
            </a:r>
            <a:r>
              <a:rPr lang="en-US" dirty="0" err="1"/>
              <a:t>apagar</a:t>
            </a:r>
            <a:r>
              <a:rPr lang="en-US" dirty="0"/>
              <a:t> </a:t>
            </a:r>
            <a:r>
              <a:rPr lang="en-US" dirty="0" err="1"/>
              <a:t>quatro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antes de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pausa</a:t>
            </a:r>
            <a:r>
              <a:rPr lang="en-US" dirty="0"/>
              <a:t> de </a:t>
            </a:r>
            <a:r>
              <a:rPr lang="en-US" dirty="0" err="1"/>
              <a:t>cinco</a:t>
            </a:r>
            <a:r>
              <a:rPr lang="en-US" dirty="0"/>
              <a:t> </a:t>
            </a:r>
            <a:r>
              <a:rPr lang="en-US" dirty="0" err="1"/>
              <a:t>segundos</a:t>
            </a:r>
            <a:r>
              <a:rPr lang="en-US" dirty="0"/>
              <a:t>. </a:t>
            </a:r>
            <a:r>
              <a:rPr lang="en-US" dirty="0" err="1"/>
              <a:t>Depois</a:t>
            </a:r>
            <a:r>
              <a:rPr lang="en-US" dirty="0"/>
              <a:t>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com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terceira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dessas</a:t>
            </a:r>
            <a:r>
              <a:rPr lang="en-US" dirty="0"/>
              <a:t> </a:t>
            </a:r>
            <a:r>
              <a:rPr lang="en-US" dirty="0" err="1"/>
              <a:t>quatro</a:t>
            </a:r>
            <a:r>
              <a:rPr lang="en-US" dirty="0"/>
              <a:t> "</a:t>
            </a:r>
            <a:r>
              <a:rPr lang="en-US" dirty="0" err="1"/>
              <a:t>piscadas</a:t>
            </a:r>
            <a:r>
              <a:rPr lang="en-US" dirty="0"/>
              <a:t>", o LED </a:t>
            </a:r>
            <a:r>
              <a:rPr lang="en-US" dirty="0" err="1"/>
              <a:t>acenda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um </a:t>
            </a:r>
            <a:r>
              <a:rPr lang="en-US" dirty="0" err="1"/>
              <a:t>período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curto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 loop(), </a:t>
            </a:r>
            <a:r>
              <a:rPr lang="en-US" dirty="0" err="1"/>
              <a:t>teremos</a:t>
            </a:r>
            <a:r>
              <a:rPr lang="en-US" dirty="0"/>
              <a:t> o </a:t>
            </a:r>
            <a:r>
              <a:rPr lang="en-US" dirty="0" err="1"/>
              <a:t>seguinte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782" y="1927541"/>
            <a:ext cx="34290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20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872107"/>
          </a:xfrm>
        </p:spPr>
        <p:txBody>
          <a:bodyPr>
            <a:normAutofit/>
          </a:bodyPr>
          <a:lstStyle/>
          <a:p>
            <a:r>
              <a:rPr lang="en-US" b="1" dirty="0"/>
              <a:t> If - Else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2547" y="1803831"/>
            <a:ext cx="7910404" cy="4736635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47" y="1896717"/>
            <a:ext cx="7950489" cy="41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03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872107"/>
          </a:xfrm>
        </p:spPr>
        <p:txBody>
          <a:bodyPr>
            <a:normAutofit/>
          </a:bodyPr>
          <a:lstStyle/>
          <a:p>
            <a:r>
              <a:rPr lang="en-US" b="1" dirty="0"/>
              <a:t> If - Else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2547" y="1803831"/>
            <a:ext cx="7910404" cy="473663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Aqui</a:t>
            </a:r>
            <a:r>
              <a:rPr lang="en-US" dirty="0"/>
              <a:t> 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fazemos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, </a:t>
            </a:r>
            <a:r>
              <a:rPr lang="en-US" dirty="0" err="1"/>
              <a:t>toda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acender</a:t>
            </a:r>
            <a:r>
              <a:rPr lang="en-US" dirty="0"/>
              <a:t> o LED, </a:t>
            </a:r>
            <a:r>
              <a:rPr lang="en-US" dirty="0" err="1"/>
              <a:t>verificar</a:t>
            </a:r>
            <a:r>
              <a:rPr lang="en-US" dirty="0"/>
              <a:t> se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terceira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meio</a:t>
            </a:r>
            <a:r>
              <a:rPr lang="en-US" dirty="0"/>
              <a:t> do </a:t>
            </a:r>
            <a:r>
              <a:rPr lang="en-US" dirty="0" err="1"/>
              <a:t>comando</a:t>
            </a:r>
            <a:r>
              <a:rPr lang="en-US" dirty="0"/>
              <a:t> if com a </a:t>
            </a:r>
            <a:r>
              <a:rPr lang="en-US" dirty="0" err="1"/>
              <a:t>condição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== 2. Se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expressão</a:t>
            </a:r>
            <a:r>
              <a:rPr lang="en-US" dirty="0"/>
              <a:t> for </a:t>
            </a:r>
            <a:r>
              <a:rPr lang="en-US" dirty="0" err="1"/>
              <a:t>verdadeira</a:t>
            </a:r>
            <a:r>
              <a:rPr lang="en-US" dirty="0"/>
              <a:t>,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quer</a:t>
            </a:r>
            <a:r>
              <a:rPr lang="en-US" dirty="0"/>
              <a:t> </a:t>
            </a:r>
            <a:r>
              <a:rPr lang="en-US" dirty="0" err="1"/>
              <a:t>dizer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acendemos</a:t>
            </a:r>
            <a:r>
              <a:rPr lang="en-US" dirty="0"/>
              <a:t> o LED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e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prestes</a:t>
            </a:r>
            <a:r>
              <a:rPr lang="en-US" dirty="0"/>
              <a:t> a </a:t>
            </a:r>
            <a:r>
              <a:rPr lang="en-US" dirty="0" err="1"/>
              <a:t>acendê</a:t>
            </a:r>
            <a:r>
              <a:rPr lang="en-US" dirty="0"/>
              <a:t>-lo </a:t>
            </a:r>
            <a:r>
              <a:rPr lang="en-US" dirty="0" err="1"/>
              <a:t>pela</a:t>
            </a:r>
            <a:r>
              <a:rPr lang="en-US" dirty="0"/>
              <a:t> </a:t>
            </a:r>
            <a:r>
              <a:rPr lang="en-US" dirty="0" err="1"/>
              <a:t>terceira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; </a:t>
            </a:r>
            <a:r>
              <a:rPr lang="en-US" dirty="0" err="1"/>
              <a:t>nesse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mudamos</a:t>
            </a:r>
            <a:r>
              <a:rPr lang="en-US" dirty="0"/>
              <a:t> o tempo </a:t>
            </a:r>
            <a:r>
              <a:rPr lang="en-US" dirty="0" err="1"/>
              <a:t>que</a:t>
            </a:r>
            <a:r>
              <a:rPr lang="en-US" dirty="0"/>
              <a:t> o LED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acaso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um valor </a:t>
            </a:r>
            <a:r>
              <a:rPr lang="en-US" dirty="0" err="1"/>
              <a:t>menor</a:t>
            </a:r>
            <a:r>
              <a:rPr lang="en-US" dirty="0"/>
              <a:t>, de 0,2 </a:t>
            </a:r>
            <a:r>
              <a:rPr lang="en-US" dirty="0" err="1"/>
              <a:t>segundo</a:t>
            </a:r>
            <a:r>
              <a:rPr lang="en-US" dirty="0"/>
              <a:t> (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redução</a:t>
            </a:r>
            <a:r>
              <a:rPr lang="en-US" dirty="0"/>
              <a:t> de 0,8 </a:t>
            </a:r>
            <a:r>
              <a:rPr lang="en-US" dirty="0" err="1"/>
              <a:t>segundo</a:t>
            </a:r>
            <a:r>
              <a:rPr lang="en-US" dirty="0"/>
              <a:t>) e o tempo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apagado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um valor </a:t>
            </a:r>
            <a:r>
              <a:rPr lang="en-US" dirty="0" err="1"/>
              <a:t>maior</a:t>
            </a:r>
            <a:r>
              <a:rPr lang="en-US" dirty="0"/>
              <a:t>, de 1,8 </a:t>
            </a:r>
            <a:r>
              <a:rPr lang="en-US" dirty="0" err="1"/>
              <a:t>segundos</a:t>
            </a:r>
            <a:r>
              <a:rPr lang="en-US" dirty="0"/>
              <a:t> (</a:t>
            </a:r>
            <a:r>
              <a:rPr lang="en-US" dirty="0" err="1"/>
              <a:t>aumento</a:t>
            </a:r>
            <a:r>
              <a:rPr lang="en-US" dirty="0"/>
              <a:t> de 0,8 </a:t>
            </a:r>
            <a:r>
              <a:rPr lang="en-US" dirty="0" err="1"/>
              <a:t>segundo</a:t>
            </a:r>
            <a:r>
              <a:rPr lang="en-US" dirty="0"/>
              <a:t>).</a:t>
            </a:r>
          </a:p>
          <a:p>
            <a:r>
              <a:rPr lang="en-US" dirty="0"/>
              <a:t>Mas e se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for a </a:t>
            </a:r>
            <a:r>
              <a:rPr lang="en-US" dirty="0" err="1"/>
              <a:t>terceira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o LED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acionado</a:t>
            </a:r>
            <a:r>
              <a:rPr lang="en-US" dirty="0"/>
              <a:t>?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aí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entra</a:t>
            </a:r>
            <a:r>
              <a:rPr lang="en-US" dirty="0"/>
              <a:t> o else: se a </a:t>
            </a:r>
            <a:r>
              <a:rPr lang="en-US" dirty="0" err="1"/>
              <a:t>condição</a:t>
            </a:r>
            <a:r>
              <a:rPr lang="en-US" dirty="0"/>
              <a:t> do if for </a:t>
            </a:r>
            <a:r>
              <a:rPr lang="en-US" dirty="0" err="1"/>
              <a:t>verdadeira</a:t>
            </a:r>
            <a:r>
              <a:rPr lang="en-US" dirty="0"/>
              <a:t>, o </a:t>
            </a:r>
            <a:r>
              <a:rPr lang="en-US" dirty="0" err="1"/>
              <a:t>bloco</a:t>
            </a:r>
            <a:r>
              <a:rPr lang="en-US" dirty="0"/>
              <a:t> de </a:t>
            </a:r>
            <a:r>
              <a:rPr lang="en-US" dirty="0" err="1"/>
              <a:t>comandos</a:t>
            </a:r>
            <a:r>
              <a:rPr lang="en-US" dirty="0"/>
              <a:t> entre { e } logo </a:t>
            </a:r>
            <a:r>
              <a:rPr lang="en-US" dirty="0" err="1"/>
              <a:t>após</a:t>
            </a:r>
            <a:r>
              <a:rPr lang="en-US" dirty="0"/>
              <a:t> o if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executado</a:t>
            </a:r>
            <a:r>
              <a:rPr lang="en-US" dirty="0"/>
              <a:t>, </a:t>
            </a:r>
            <a:r>
              <a:rPr lang="en-US" b="1" dirty="0" err="1"/>
              <a:t>caso</a:t>
            </a:r>
            <a:r>
              <a:rPr lang="en-US" b="1" dirty="0"/>
              <a:t> </a:t>
            </a:r>
            <a:r>
              <a:rPr lang="en-US" b="1" dirty="0" err="1"/>
              <a:t>contrário</a:t>
            </a:r>
            <a:r>
              <a:rPr lang="en-US" dirty="0"/>
              <a:t>, o </a:t>
            </a:r>
            <a:r>
              <a:rPr lang="en-US" dirty="0" err="1"/>
              <a:t>bloco</a:t>
            </a:r>
            <a:r>
              <a:rPr lang="en-US" dirty="0"/>
              <a:t> entre { e } </a:t>
            </a:r>
            <a:r>
              <a:rPr lang="en-US" dirty="0" err="1"/>
              <a:t>após</a:t>
            </a:r>
            <a:r>
              <a:rPr lang="en-US" dirty="0"/>
              <a:t> o else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executado</a:t>
            </a:r>
            <a:r>
              <a:rPr lang="en-US" dirty="0"/>
              <a:t>.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quer</a:t>
            </a:r>
            <a:r>
              <a:rPr lang="en-US" dirty="0"/>
              <a:t> </a:t>
            </a:r>
            <a:r>
              <a:rPr lang="en-US" dirty="0" err="1"/>
              <a:t>dizer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, </a:t>
            </a:r>
            <a:r>
              <a:rPr lang="en-US" dirty="0" err="1"/>
              <a:t>segunda</a:t>
            </a:r>
            <a:r>
              <a:rPr lang="en-US" dirty="0"/>
              <a:t> e </a:t>
            </a:r>
            <a:r>
              <a:rPr lang="en-US" dirty="0" err="1"/>
              <a:t>quarta</a:t>
            </a:r>
            <a:r>
              <a:rPr lang="en-US" dirty="0"/>
              <a:t> "</a:t>
            </a:r>
            <a:r>
              <a:rPr lang="en-US" dirty="0" err="1"/>
              <a:t>piscadas</a:t>
            </a:r>
            <a:r>
              <a:rPr lang="en-US" dirty="0"/>
              <a:t>"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 o tempo </a:t>
            </a:r>
            <a:r>
              <a:rPr lang="en-US" dirty="0" err="1"/>
              <a:t>padrão</a:t>
            </a:r>
            <a:r>
              <a:rPr lang="en-US" dirty="0"/>
              <a:t> de um </a:t>
            </a:r>
            <a:r>
              <a:rPr lang="en-US" dirty="0" err="1"/>
              <a:t>segundo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4302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901306"/>
          </a:xfrm>
        </p:spPr>
        <p:txBody>
          <a:bodyPr>
            <a:normAutofit/>
          </a:bodyPr>
          <a:lstStyle/>
          <a:p>
            <a:r>
              <a:rPr lang="en-US" b="1" dirty="0"/>
              <a:t> </a:t>
            </a:r>
            <a:r>
              <a:rPr lang="en-US" b="1" dirty="0" err="1"/>
              <a:t>Bibliotecas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2547" y="1949823"/>
            <a:ext cx="7910404" cy="4415451"/>
          </a:xfrm>
        </p:spPr>
        <p:txBody>
          <a:bodyPr>
            <a:normAutofit/>
          </a:bodyPr>
          <a:lstStyle/>
          <a:p>
            <a:r>
              <a:rPr lang="en-US" dirty="0"/>
              <a:t> As </a:t>
            </a:r>
            <a:r>
              <a:rPr lang="en-US" dirty="0" err="1"/>
              <a:t>coisas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aprendemos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seções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importantes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 no </a:t>
            </a:r>
            <a:r>
              <a:rPr lang="en-US" dirty="0" err="1"/>
              <a:t>Arduino</a:t>
            </a:r>
            <a:r>
              <a:rPr lang="en-US" dirty="0"/>
              <a:t>, mas </a:t>
            </a:r>
            <a:r>
              <a:rPr lang="en-US" dirty="0" err="1"/>
              <a:t>normalmente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querer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</a:t>
            </a:r>
            <a:r>
              <a:rPr lang="en-US" dirty="0" err="1"/>
              <a:t>além</a:t>
            </a:r>
            <a:r>
              <a:rPr lang="en-US" dirty="0"/>
              <a:t> de </a:t>
            </a:r>
            <a:r>
              <a:rPr lang="en-US" dirty="0" err="1"/>
              <a:t>apenas</a:t>
            </a:r>
            <a:r>
              <a:rPr lang="en-US" dirty="0"/>
              <a:t> </a:t>
            </a:r>
            <a:r>
              <a:rPr lang="en-US" dirty="0" err="1"/>
              <a:t>acender</a:t>
            </a:r>
            <a:r>
              <a:rPr lang="en-US" dirty="0"/>
              <a:t> um LED.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faz</a:t>
            </a:r>
            <a:r>
              <a:rPr lang="en-US" dirty="0"/>
              <a:t> </a:t>
            </a:r>
            <a:r>
              <a:rPr lang="en-US" dirty="0" err="1"/>
              <a:t>tarefas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complexas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se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algum</a:t>
            </a:r>
            <a:r>
              <a:rPr lang="en-US" dirty="0"/>
              <a:t> outro </a:t>
            </a:r>
            <a:r>
              <a:rPr lang="en-US" dirty="0" err="1"/>
              <a:t>circuito</a:t>
            </a:r>
            <a:r>
              <a:rPr lang="en-US" dirty="0"/>
              <a:t> </a:t>
            </a:r>
            <a:r>
              <a:rPr lang="en-US" dirty="0" err="1"/>
              <a:t>conectado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Arduino</a:t>
            </a:r>
            <a:r>
              <a:rPr lang="en-US" dirty="0"/>
              <a:t>, um </a:t>
            </a:r>
            <a:r>
              <a:rPr lang="en-US" dirty="0" err="1"/>
              <a:t>recurso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as </a:t>
            </a:r>
            <a:r>
              <a:rPr lang="en-US" b="1" dirty="0" err="1"/>
              <a:t>bibliotecas</a:t>
            </a:r>
            <a:r>
              <a:rPr lang="en-US" dirty="0"/>
              <a:t>.</a:t>
            </a:r>
          </a:p>
          <a:p>
            <a:r>
              <a:rPr lang="en-US" dirty="0"/>
              <a:t>Uma </a:t>
            </a:r>
            <a:r>
              <a:rPr lang="en-US" dirty="0" err="1"/>
              <a:t>biblioteca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basicamente</a:t>
            </a:r>
            <a:r>
              <a:rPr lang="en-US" dirty="0"/>
              <a:t> </a:t>
            </a:r>
            <a:r>
              <a:rPr lang="en-US" dirty="0" err="1"/>
              <a:t>composta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fonte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adiciona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meio</a:t>
            </a:r>
            <a:r>
              <a:rPr lang="en-US" dirty="0"/>
              <a:t> do </a:t>
            </a:r>
            <a:r>
              <a:rPr lang="en-US" dirty="0" err="1"/>
              <a:t>comando</a:t>
            </a:r>
            <a:r>
              <a:rPr lang="en-US" dirty="0"/>
              <a:t> </a:t>
            </a:r>
            <a:r>
              <a:rPr lang="en-US" b="1" dirty="0"/>
              <a:t>include</a:t>
            </a:r>
            <a:r>
              <a:rPr lang="en-US" dirty="0"/>
              <a:t>. </a:t>
            </a:r>
            <a:r>
              <a:rPr lang="en-US" dirty="0" err="1"/>
              <a:t>Vejamos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adicionar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biblioteca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 de um display de </a:t>
            </a:r>
            <a:r>
              <a:rPr lang="en-US" dirty="0" err="1"/>
              <a:t>cristal</a:t>
            </a:r>
            <a:r>
              <a:rPr lang="en-US" dirty="0"/>
              <a:t> </a:t>
            </a:r>
            <a:r>
              <a:rPr lang="en-US" dirty="0" err="1"/>
              <a:t>liquido</a:t>
            </a:r>
            <a:r>
              <a:rPr lang="en-US" dirty="0"/>
              <a:t> (LCD):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64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901306"/>
          </a:xfrm>
        </p:spPr>
        <p:txBody>
          <a:bodyPr>
            <a:normAutofit/>
          </a:bodyPr>
          <a:lstStyle/>
          <a:p>
            <a:r>
              <a:rPr lang="en-US" b="1" dirty="0"/>
              <a:t> </a:t>
            </a:r>
            <a:r>
              <a:rPr lang="en-US" b="1" dirty="0" err="1"/>
              <a:t>Bibliotecas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2547" y="1949823"/>
            <a:ext cx="7910404" cy="4415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Uma </a:t>
            </a:r>
            <a:r>
              <a:rPr lang="en-US" dirty="0" err="1"/>
              <a:t>biblioteca</a:t>
            </a:r>
            <a:r>
              <a:rPr lang="en-US" dirty="0"/>
              <a:t> do </a:t>
            </a:r>
            <a:r>
              <a:rPr lang="en-US" dirty="0" err="1"/>
              <a:t>Arduino</a:t>
            </a:r>
            <a:r>
              <a:rPr lang="en-US" dirty="0"/>
              <a:t> se </a:t>
            </a:r>
            <a:r>
              <a:rPr lang="en-US" dirty="0" err="1"/>
              <a:t>apresenta</a:t>
            </a:r>
            <a:r>
              <a:rPr lang="en-US" dirty="0"/>
              <a:t> </a:t>
            </a:r>
            <a:r>
              <a:rPr lang="en-US" dirty="0" err="1"/>
              <a:t>normalmente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b="1" dirty="0"/>
              <a:t>classes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possuem</a:t>
            </a:r>
            <a:r>
              <a:rPr lang="en-US" dirty="0"/>
              <a:t> </a:t>
            </a:r>
            <a:r>
              <a:rPr lang="en-US" dirty="0" err="1"/>
              <a:t>funções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b="1" dirty="0" err="1"/>
              <a:t>métodos</a:t>
            </a:r>
            <a:r>
              <a:rPr lang="en-US" dirty="0"/>
              <a:t>,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acionar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, </a:t>
            </a:r>
            <a:r>
              <a:rPr lang="en-US" dirty="0" err="1"/>
              <a:t>configurá</a:t>
            </a:r>
            <a:r>
              <a:rPr lang="en-US" dirty="0"/>
              <a:t>-los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executar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tarefa</a:t>
            </a:r>
            <a:r>
              <a:rPr lang="en-US" dirty="0"/>
              <a:t>. </a:t>
            </a:r>
            <a:r>
              <a:rPr lang="en-US" dirty="0" err="1"/>
              <a:t>Continuando</a:t>
            </a:r>
            <a:r>
              <a:rPr lang="en-US" dirty="0"/>
              <a:t> com o </a:t>
            </a:r>
            <a:r>
              <a:rPr lang="en-US" dirty="0" err="1"/>
              <a:t>exemplo</a:t>
            </a:r>
            <a:r>
              <a:rPr lang="en-US" dirty="0"/>
              <a:t> do display de </a:t>
            </a:r>
            <a:r>
              <a:rPr lang="en-US" dirty="0" err="1"/>
              <a:t>cristal</a:t>
            </a:r>
            <a:r>
              <a:rPr lang="en-US" dirty="0"/>
              <a:t> </a:t>
            </a:r>
            <a:r>
              <a:rPr lang="en-US" dirty="0" err="1"/>
              <a:t>líquido</a:t>
            </a:r>
            <a:r>
              <a:rPr lang="en-US" dirty="0"/>
              <a:t>,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usá</a:t>
            </a:r>
            <a:r>
              <a:rPr lang="en-US" dirty="0"/>
              <a:t>-lo no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, </a:t>
            </a:r>
            <a:r>
              <a:rPr lang="en-US" dirty="0" err="1"/>
              <a:t>primeiro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preciso</a:t>
            </a:r>
            <a:r>
              <a:rPr lang="en-US" dirty="0"/>
              <a:t> </a:t>
            </a:r>
            <a:r>
              <a:rPr lang="en-US" dirty="0" err="1"/>
              <a:t>inicializá</a:t>
            </a:r>
            <a:r>
              <a:rPr lang="en-US" dirty="0"/>
              <a:t>-lo. </a:t>
            </a:r>
          </a:p>
          <a:p>
            <a:r>
              <a:rPr lang="en-US" dirty="0"/>
              <a:t>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fazemos</a:t>
            </a:r>
            <a:r>
              <a:rPr lang="en-US" dirty="0"/>
              <a:t> </a:t>
            </a:r>
            <a:r>
              <a:rPr lang="en-US" dirty="0" err="1"/>
              <a:t>nesse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um </a:t>
            </a:r>
            <a:r>
              <a:rPr lang="en-US" b="1" dirty="0" err="1"/>
              <a:t>objeto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acessar</a:t>
            </a:r>
            <a:r>
              <a:rPr lang="en-US" dirty="0"/>
              <a:t> o LCD (</a:t>
            </a:r>
            <a:r>
              <a:rPr lang="en-US" dirty="0" err="1"/>
              <a:t>tecnicamente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 se </a:t>
            </a:r>
            <a:r>
              <a:rPr lang="en-US" dirty="0" err="1"/>
              <a:t>chama</a:t>
            </a:r>
            <a:r>
              <a:rPr lang="en-US" dirty="0"/>
              <a:t> </a:t>
            </a:r>
            <a:r>
              <a:rPr lang="en-US" b="1" dirty="0" err="1"/>
              <a:t>instanciar</a:t>
            </a:r>
            <a:r>
              <a:rPr lang="en-US" dirty="0"/>
              <a:t> um </a:t>
            </a:r>
            <a:r>
              <a:rPr lang="en-US" dirty="0" err="1"/>
              <a:t>objeto</a:t>
            </a:r>
            <a:r>
              <a:rPr lang="en-US" dirty="0"/>
              <a:t>). </a:t>
            </a:r>
            <a:r>
              <a:rPr lang="en-US" dirty="0" err="1"/>
              <a:t>Vejamos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feito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82" y="1949823"/>
            <a:ext cx="2959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64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901306"/>
          </a:xfrm>
        </p:spPr>
        <p:txBody>
          <a:bodyPr>
            <a:normAutofit/>
          </a:bodyPr>
          <a:lstStyle/>
          <a:p>
            <a:r>
              <a:rPr lang="en-US" b="1" dirty="0"/>
              <a:t> </a:t>
            </a:r>
            <a:r>
              <a:rPr lang="en-US" b="1" dirty="0" err="1"/>
              <a:t>Bibliotecas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2547" y="1789231"/>
            <a:ext cx="8218834" cy="457604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fazemos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, </a:t>
            </a:r>
            <a:r>
              <a:rPr lang="en-US" dirty="0" err="1"/>
              <a:t>lcd</a:t>
            </a:r>
            <a:r>
              <a:rPr lang="en-US" dirty="0"/>
              <a:t> se </a:t>
            </a:r>
            <a:r>
              <a:rPr lang="en-US" dirty="0" err="1"/>
              <a:t>torna</a:t>
            </a:r>
            <a:r>
              <a:rPr lang="en-US" dirty="0"/>
              <a:t> um </a:t>
            </a:r>
            <a:r>
              <a:rPr lang="en-US" dirty="0" err="1"/>
              <a:t>objeto</a:t>
            </a:r>
            <a:r>
              <a:rPr lang="en-US" dirty="0"/>
              <a:t> da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LiquidCrystal</a:t>
            </a:r>
            <a:r>
              <a:rPr lang="en-US" dirty="0"/>
              <a:t>.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equivalente</a:t>
            </a:r>
            <a:r>
              <a:rPr lang="en-US" dirty="0"/>
              <a:t> a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variável</a:t>
            </a:r>
            <a:r>
              <a:rPr lang="en-US" dirty="0"/>
              <a:t> do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LiquidCrystal</a:t>
            </a:r>
            <a:r>
              <a:rPr lang="en-US" dirty="0"/>
              <a:t>.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parâmetros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passados</a:t>
            </a:r>
            <a:r>
              <a:rPr lang="en-US" dirty="0"/>
              <a:t> entre </a:t>
            </a:r>
            <a:r>
              <a:rPr lang="en-US" dirty="0" err="1"/>
              <a:t>parênteses</a:t>
            </a:r>
            <a:r>
              <a:rPr lang="en-US" dirty="0"/>
              <a:t> </a:t>
            </a:r>
            <a:r>
              <a:rPr lang="en-US" dirty="0" err="1"/>
              <a:t>servem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inicializar</a:t>
            </a:r>
            <a:r>
              <a:rPr lang="en-US" dirty="0"/>
              <a:t> a </a:t>
            </a:r>
            <a:r>
              <a:rPr lang="en-US" dirty="0" err="1"/>
              <a:t>configuração</a:t>
            </a:r>
            <a:r>
              <a:rPr lang="en-US" dirty="0"/>
              <a:t> </a:t>
            </a:r>
            <a:r>
              <a:rPr lang="en-US" dirty="0" err="1"/>
              <a:t>desse</a:t>
            </a:r>
            <a:r>
              <a:rPr lang="en-US" dirty="0"/>
              <a:t> </a:t>
            </a:r>
            <a:r>
              <a:rPr lang="en-US" dirty="0" err="1"/>
              <a:t>objeto</a:t>
            </a:r>
            <a:r>
              <a:rPr lang="en-US" dirty="0"/>
              <a:t>, e </a:t>
            </a:r>
            <a:r>
              <a:rPr lang="en-US" dirty="0" err="1"/>
              <a:t>nesse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correspondem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dos </a:t>
            </a:r>
            <a:r>
              <a:rPr lang="en-US" dirty="0" err="1"/>
              <a:t>pinos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utilizados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conectar</a:t>
            </a:r>
            <a:r>
              <a:rPr lang="en-US" dirty="0"/>
              <a:t> o LCD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Arduino</a:t>
            </a:r>
            <a:r>
              <a:rPr lang="en-US" dirty="0"/>
              <a:t>.</a:t>
            </a:r>
          </a:p>
          <a:p>
            <a:r>
              <a:rPr lang="en-US" dirty="0" err="1"/>
              <a:t>Quase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as </a:t>
            </a:r>
            <a:r>
              <a:rPr lang="en-US" dirty="0" err="1"/>
              <a:t>bibliotecas</a:t>
            </a:r>
            <a:r>
              <a:rPr lang="en-US" dirty="0"/>
              <a:t> de </a:t>
            </a:r>
            <a:r>
              <a:rPr lang="en-US" dirty="0" err="1"/>
              <a:t>Arduino</a:t>
            </a:r>
            <a:r>
              <a:rPr lang="en-US" dirty="0"/>
              <a:t> </a:t>
            </a:r>
            <a:r>
              <a:rPr lang="en-US" dirty="0" err="1"/>
              <a:t>possuem</a:t>
            </a:r>
            <a:r>
              <a:rPr lang="en-US" dirty="0"/>
              <a:t> um </a:t>
            </a:r>
            <a:r>
              <a:rPr lang="en-US" dirty="0" err="1"/>
              <a:t>método</a:t>
            </a:r>
            <a:r>
              <a:rPr lang="en-US" dirty="0"/>
              <a:t> begin(), </a:t>
            </a:r>
            <a:r>
              <a:rPr lang="en-US" dirty="0" err="1"/>
              <a:t>que</a:t>
            </a:r>
            <a:r>
              <a:rPr lang="en-US" dirty="0"/>
              <a:t> serve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a </a:t>
            </a:r>
            <a:r>
              <a:rPr lang="en-US" dirty="0" err="1"/>
              <a:t>configuração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do </a:t>
            </a:r>
            <a:r>
              <a:rPr lang="en-US" dirty="0" err="1"/>
              <a:t>dispositivo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controlado</a:t>
            </a:r>
            <a:r>
              <a:rPr lang="en-US" dirty="0"/>
              <a:t>. Para </a:t>
            </a:r>
            <a:r>
              <a:rPr lang="en-US" dirty="0" err="1"/>
              <a:t>chamar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begin() do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lcd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criamos</a:t>
            </a:r>
            <a:r>
              <a:rPr lang="en-US" dirty="0"/>
              <a:t>, </a:t>
            </a:r>
            <a:r>
              <a:rPr lang="en-US" dirty="0" err="1"/>
              <a:t>fazemos</a:t>
            </a:r>
            <a:r>
              <a:rPr lang="en-US" dirty="0"/>
              <a:t> o </a:t>
            </a:r>
            <a:r>
              <a:rPr lang="en-US" dirty="0" err="1"/>
              <a:t>seguinte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259" y="1949823"/>
            <a:ext cx="4660900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164" y="6138111"/>
            <a:ext cx="18415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49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 </a:t>
            </a:r>
            <a:r>
              <a:rPr lang="en-US" b="1" dirty="0" err="1"/>
              <a:t>Bibliotecas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359" y="1949823"/>
            <a:ext cx="8364816" cy="4532246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Normalmente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begin()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chamado</a:t>
            </a:r>
            <a:r>
              <a:rPr lang="en-US" dirty="0"/>
              <a:t> de </a:t>
            </a:r>
            <a:r>
              <a:rPr lang="en-US" dirty="0" err="1"/>
              <a:t>dentro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 setup(),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, </a:t>
            </a:r>
            <a:r>
              <a:rPr lang="en-US" dirty="0" err="1"/>
              <a:t>durante</a:t>
            </a:r>
            <a:r>
              <a:rPr lang="en-US" dirty="0"/>
              <a:t> a </a:t>
            </a:r>
            <a:r>
              <a:rPr lang="en-US" dirty="0" err="1"/>
              <a:t>inicialização</a:t>
            </a:r>
            <a:r>
              <a:rPr lang="en-US" dirty="0"/>
              <a:t> do </a:t>
            </a:r>
            <a:r>
              <a:rPr lang="en-US" dirty="0" err="1"/>
              <a:t>programa</a:t>
            </a:r>
            <a:r>
              <a:rPr lang="en-US" dirty="0"/>
              <a:t>.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parâmetros</a:t>
            </a:r>
            <a:r>
              <a:rPr lang="en-US" dirty="0"/>
              <a:t> do </a:t>
            </a:r>
            <a:r>
              <a:rPr lang="en-US" dirty="0" err="1"/>
              <a:t>método</a:t>
            </a:r>
            <a:r>
              <a:rPr lang="en-US" dirty="0"/>
              <a:t> begin(), </a:t>
            </a:r>
            <a:r>
              <a:rPr lang="en-US" dirty="0" err="1"/>
              <a:t>nesse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, </a:t>
            </a:r>
            <a:r>
              <a:rPr lang="en-US" dirty="0" err="1"/>
              <a:t>correspondem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colunas</a:t>
            </a:r>
            <a:r>
              <a:rPr lang="en-US" dirty="0"/>
              <a:t> e o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linhas</a:t>
            </a:r>
            <a:r>
              <a:rPr lang="en-US" dirty="0"/>
              <a:t> do LCD, </a:t>
            </a:r>
            <a:r>
              <a:rPr lang="en-US" dirty="0" err="1"/>
              <a:t>respectivamente</a:t>
            </a:r>
            <a:r>
              <a:rPr lang="en-US" dirty="0"/>
              <a:t>.</a:t>
            </a:r>
          </a:p>
          <a:p>
            <a:r>
              <a:rPr lang="en-US" dirty="0" err="1"/>
              <a:t>Feitos</a:t>
            </a:r>
            <a:r>
              <a:rPr lang="en-US" dirty="0"/>
              <a:t> </a:t>
            </a:r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passos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escrever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no LCD. </a:t>
            </a:r>
            <a:r>
              <a:rPr lang="en-US" dirty="0" err="1"/>
              <a:t>Fazemos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o </a:t>
            </a:r>
            <a:r>
              <a:rPr lang="en-US" dirty="0" err="1"/>
              <a:t>método</a:t>
            </a:r>
            <a:r>
              <a:rPr lang="en-US" dirty="0"/>
              <a:t> print() do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lcd</a:t>
            </a:r>
            <a:r>
              <a:rPr lang="en-US" dirty="0"/>
              <a:t>,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precisarmos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longo</a:t>
            </a:r>
            <a:r>
              <a:rPr lang="en-US" dirty="0"/>
              <a:t> do </a:t>
            </a:r>
            <a:r>
              <a:rPr lang="en-US" dirty="0" err="1"/>
              <a:t>programa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 O </a:t>
            </a:r>
            <a:r>
              <a:rPr lang="en-US" dirty="0" err="1"/>
              <a:t>método</a:t>
            </a:r>
            <a:r>
              <a:rPr lang="en-US" dirty="0"/>
              <a:t> print()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um dos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disponíveis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blblioteca</a:t>
            </a:r>
            <a:r>
              <a:rPr lang="en-US" dirty="0"/>
              <a:t> </a:t>
            </a:r>
            <a:r>
              <a:rPr lang="en-US" dirty="0" err="1"/>
              <a:t>LiquidCrystal</a:t>
            </a:r>
            <a:r>
              <a:rPr lang="en-US" dirty="0"/>
              <a:t>. Para saber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fornecidos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biblioteca</a:t>
            </a:r>
            <a:r>
              <a:rPr lang="en-US" dirty="0"/>
              <a:t>,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preciso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a </a:t>
            </a:r>
            <a:r>
              <a:rPr lang="en-US" dirty="0" err="1"/>
              <a:t>documentação</a:t>
            </a:r>
            <a:r>
              <a:rPr lang="en-US" dirty="0"/>
              <a:t> </a:t>
            </a:r>
            <a:r>
              <a:rPr lang="en-US" dirty="0" err="1"/>
              <a:t>fornecida</a:t>
            </a:r>
            <a:r>
              <a:rPr lang="en-US" dirty="0"/>
              <a:t> com </a:t>
            </a:r>
            <a:r>
              <a:rPr lang="en-US" dirty="0" err="1"/>
              <a:t>ela</a:t>
            </a:r>
            <a:r>
              <a:rPr lang="en-US" dirty="0"/>
              <a:t>.</a:t>
            </a:r>
          </a:p>
          <a:p>
            <a:r>
              <a:rPr lang="en-US" dirty="0"/>
              <a:t>Este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de </a:t>
            </a:r>
            <a:r>
              <a:rPr lang="en-US" dirty="0" err="1"/>
              <a:t>utilização</a:t>
            </a:r>
            <a:r>
              <a:rPr lang="en-US" dirty="0"/>
              <a:t> de </a:t>
            </a:r>
            <a:r>
              <a:rPr lang="en-US" dirty="0" err="1"/>
              <a:t>bibliotecas</a:t>
            </a:r>
            <a:r>
              <a:rPr lang="en-US" dirty="0"/>
              <a:t> no </a:t>
            </a:r>
            <a:r>
              <a:rPr lang="en-US" dirty="0" err="1"/>
              <a:t>Arduino</a:t>
            </a:r>
            <a:r>
              <a:rPr lang="en-US" dirty="0"/>
              <a:t>. Para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, </a:t>
            </a:r>
            <a:r>
              <a:rPr lang="en-US" dirty="0" err="1"/>
              <a:t>leia</a:t>
            </a:r>
            <a:r>
              <a:rPr lang="en-US" dirty="0"/>
              <a:t> a </a:t>
            </a:r>
            <a:r>
              <a:rPr lang="en-US" dirty="0" err="1"/>
              <a:t>documentação</a:t>
            </a:r>
            <a:r>
              <a:rPr lang="en-US" dirty="0"/>
              <a:t> </a:t>
            </a:r>
            <a:r>
              <a:rPr lang="en-US" dirty="0" err="1"/>
              <a:t>fornecida</a:t>
            </a:r>
            <a:r>
              <a:rPr lang="en-US" dirty="0"/>
              <a:t> com a </a:t>
            </a:r>
            <a:r>
              <a:rPr lang="en-US" dirty="0" err="1"/>
              <a:t>biblioteca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.</a:t>
            </a:r>
          </a:p>
          <a:p>
            <a:r>
              <a:rPr lang="en-US" dirty="0"/>
              <a:t>Classes, </a:t>
            </a:r>
            <a:r>
              <a:rPr lang="en-US" dirty="0" err="1"/>
              <a:t>objetos</a:t>
            </a:r>
            <a:r>
              <a:rPr lang="en-US" dirty="0"/>
              <a:t> e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de </a:t>
            </a:r>
            <a:r>
              <a:rPr lang="en-US" b="1" dirty="0" err="1"/>
              <a:t>programação</a:t>
            </a:r>
            <a:r>
              <a:rPr lang="en-US" b="1" dirty="0"/>
              <a:t> </a:t>
            </a:r>
            <a:r>
              <a:rPr lang="en-US" b="1" dirty="0" err="1"/>
              <a:t>orientada</a:t>
            </a:r>
            <a:r>
              <a:rPr lang="en-US" b="1" dirty="0"/>
              <a:t> a </a:t>
            </a:r>
            <a:r>
              <a:rPr lang="en-US" b="1" dirty="0" err="1"/>
              <a:t>objetos</a:t>
            </a:r>
            <a:r>
              <a:rPr lang="en-US" dirty="0"/>
              <a:t>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490" y="3422650"/>
            <a:ext cx="2095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0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56424"/>
            <a:ext cx="7583488" cy="81371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Eletrônica</a:t>
            </a:r>
            <a:r>
              <a:rPr lang="en-US" b="1" dirty="0"/>
              <a:t> com o </a:t>
            </a:r>
            <a:r>
              <a:rPr lang="en-US" b="1" dirty="0" err="1"/>
              <a:t>Arduino</a:t>
            </a:r>
            <a:br>
              <a:rPr lang="en-US" b="1" dirty="0"/>
            </a:br>
            <a:r>
              <a:rPr lang="en-US" b="1" dirty="0"/>
              <a:t>LM 35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80" y="1803421"/>
            <a:ext cx="5002704" cy="42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510973"/>
            <a:ext cx="7583488" cy="686165"/>
          </a:xfrm>
        </p:spPr>
        <p:txBody>
          <a:bodyPr>
            <a:normAutofit/>
          </a:bodyPr>
          <a:lstStyle/>
          <a:p>
            <a:r>
              <a:rPr lang="en-US" b="1" dirty="0"/>
              <a:t> For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2547" y="1949823"/>
            <a:ext cx="3883630" cy="4415451"/>
          </a:xfrm>
        </p:spPr>
        <p:txBody>
          <a:bodyPr>
            <a:normAutofit/>
          </a:bodyPr>
          <a:lstStyle/>
          <a:p>
            <a:r>
              <a:rPr lang="en-US" dirty="0"/>
              <a:t> Agora que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aprendemos</a:t>
            </a:r>
            <a:r>
              <a:rPr lang="en-US" dirty="0"/>
              <a:t> o </a:t>
            </a:r>
            <a:r>
              <a:rPr lang="en-US" dirty="0" err="1"/>
              <a:t>comando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while</a:t>
            </a:r>
            <a:r>
              <a:rPr lang="en-US" dirty="0"/>
              <a:t>,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fácil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 o </a:t>
            </a:r>
            <a:r>
              <a:rPr lang="en-US" dirty="0" err="1"/>
              <a:t>comando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, pois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quase</a:t>
            </a:r>
            <a:r>
              <a:rPr lang="en-US" dirty="0"/>
              <a:t> 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coisa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177" y="1830469"/>
            <a:ext cx="4254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34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56424"/>
            <a:ext cx="7583488" cy="81371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Eletrônica</a:t>
            </a:r>
            <a:r>
              <a:rPr lang="en-US" b="1" dirty="0"/>
              <a:t> com o </a:t>
            </a:r>
            <a:r>
              <a:rPr lang="en-US" b="1" dirty="0" err="1"/>
              <a:t>Arduino</a:t>
            </a:r>
            <a:br>
              <a:rPr lang="en-US" b="1" dirty="0"/>
            </a:br>
            <a:r>
              <a:rPr lang="en-US" b="1" dirty="0"/>
              <a:t>LM 35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80" y="1803421"/>
            <a:ext cx="5002704" cy="42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55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56424"/>
            <a:ext cx="7583488" cy="81371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Eletrônica</a:t>
            </a:r>
            <a:r>
              <a:rPr lang="en-US" b="1" dirty="0"/>
              <a:t> com o </a:t>
            </a:r>
            <a:r>
              <a:rPr lang="en-US" b="1" dirty="0" err="1"/>
              <a:t>Arduino</a:t>
            </a:r>
            <a:br>
              <a:rPr lang="en-US" b="1" dirty="0"/>
            </a:br>
            <a:r>
              <a:rPr lang="en-US" b="1" dirty="0"/>
              <a:t>LDR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3" y="2633888"/>
            <a:ext cx="5033293" cy="2621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206" y="2842732"/>
            <a:ext cx="33655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29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56424"/>
            <a:ext cx="7583488" cy="81371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Eletrônica</a:t>
            </a:r>
            <a:r>
              <a:rPr lang="en-US" b="1" dirty="0"/>
              <a:t> com o </a:t>
            </a:r>
            <a:r>
              <a:rPr lang="en-US" b="1" dirty="0" err="1"/>
              <a:t>Arduino</a:t>
            </a:r>
            <a:br>
              <a:rPr lang="en-US" b="1" dirty="0"/>
            </a:br>
            <a:r>
              <a:rPr lang="en-US" b="1" dirty="0"/>
              <a:t>Micro </a:t>
            </a:r>
            <a:r>
              <a:rPr lang="en-US" b="1" dirty="0" err="1"/>
              <a:t>botão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741" y="2400070"/>
            <a:ext cx="34798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35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56424"/>
            <a:ext cx="7583488" cy="81371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Eletrônica</a:t>
            </a:r>
            <a:r>
              <a:rPr lang="en-US" b="1" dirty="0"/>
              <a:t> com o </a:t>
            </a:r>
            <a:r>
              <a:rPr lang="en-US" b="1" dirty="0" err="1"/>
              <a:t>Arduino</a:t>
            </a:r>
            <a:br>
              <a:rPr lang="en-US" b="1" dirty="0"/>
            </a:br>
            <a:r>
              <a:rPr lang="pt-BR" dirty="0" err="1"/>
              <a:t>Buzzer</a:t>
            </a:r>
            <a:r>
              <a:rPr lang="pt-BR" dirty="0"/>
              <a:t> 12mm - Auto Oscilante 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84" y="2006600"/>
            <a:ext cx="3308316" cy="330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0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56424"/>
            <a:ext cx="7583488" cy="813710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 err="1"/>
              <a:t>Eletrônica</a:t>
            </a:r>
            <a:r>
              <a:rPr lang="en-US" b="1" dirty="0"/>
              <a:t> com o </a:t>
            </a:r>
            <a:r>
              <a:rPr lang="en-US" b="1" dirty="0" err="1"/>
              <a:t>Arduino</a:t>
            </a:r>
            <a:br>
              <a:rPr lang="en-US" b="1" dirty="0"/>
            </a:br>
            <a:r>
              <a:rPr lang="pt-BR" dirty="0"/>
              <a:t>Sensor ótico reflexivo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3" y="2327783"/>
            <a:ext cx="2857500" cy="284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627" y="2772283"/>
            <a:ext cx="33909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87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56424"/>
            <a:ext cx="7583488" cy="813710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 err="1"/>
              <a:t>Eletrônica</a:t>
            </a:r>
            <a:r>
              <a:rPr lang="en-US" b="1" dirty="0"/>
              <a:t> com o </a:t>
            </a:r>
            <a:r>
              <a:rPr lang="en-US" b="1" dirty="0" err="1"/>
              <a:t>Arduino</a:t>
            </a:r>
            <a:br>
              <a:rPr lang="en-US" b="1" dirty="0"/>
            </a:br>
            <a:r>
              <a:rPr lang="pt-BR" sz="2800" dirty="0" err="1"/>
              <a:t>Dispaly</a:t>
            </a:r>
            <a:r>
              <a:rPr lang="pt-BR" sz="2800" dirty="0"/>
              <a:t> de 7 segmentos catodo comum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984" y="2273070"/>
            <a:ext cx="2336800" cy="347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18" y="2446477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28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Bibliografia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https://www.circuitar.com.br/tutoriais/programacao-para-arduino-primeiros-passos/#funo</a:t>
            </a:r>
            <a:endParaRPr lang="en-US" dirty="0"/>
          </a:p>
          <a:p>
            <a:r>
              <a:rPr lang="en-US" dirty="0">
                <a:hlinkClick r:id="rId3"/>
              </a:rPr>
              <a:t>https://www.filipeflop.com/categoria/arduino/</a:t>
            </a:r>
            <a:endParaRPr lang="en-US" dirty="0"/>
          </a:p>
          <a:p>
            <a:r>
              <a:rPr lang="en-US" dirty="0">
                <a:hlinkClick r:id="rId4"/>
              </a:rPr>
              <a:t>http://www.inf.pucrs.br/~pinho/LaproI/IntroC/IntroC.htm</a:t>
            </a:r>
            <a:endParaRPr lang="en-US" dirty="0"/>
          </a:p>
          <a:p>
            <a:r>
              <a:rPr lang="en-US" dirty="0">
                <a:hlinkClick r:id="rId5"/>
              </a:rPr>
              <a:t>http://randomnerdtutorials.com/</a:t>
            </a:r>
            <a:endParaRPr lang="en-US" dirty="0"/>
          </a:p>
          <a:p>
            <a:r>
              <a:rPr lang="en-US" dirty="0">
                <a:hlinkClick r:id="rId6"/>
              </a:rPr>
              <a:t>http://diwo.bq.com/pt-pt/variaveis-em-arduino/</a:t>
            </a:r>
            <a:endParaRPr lang="en-US" dirty="0"/>
          </a:p>
          <a:p>
            <a:r>
              <a:rPr lang="en-US" dirty="0">
                <a:hlinkClick r:id="rId7"/>
              </a:rPr>
              <a:t>https://www.embarcados.com.br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2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959703"/>
          </a:xfrm>
        </p:spPr>
        <p:txBody>
          <a:bodyPr>
            <a:normAutofit/>
          </a:bodyPr>
          <a:lstStyle/>
          <a:p>
            <a:r>
              <a:rPr lang="en-US" b="1" dirty="0"/>
              <a:t>For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2547" y="1949823"/>
            <a:ext cx="7910404" cy="441545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modificação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fizemos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declarar</a:t>
            </a:r>
            <a:r>
              <a:rPr lang="en-US" dirty="0"/>
              <a:t> a </a:t>
            </a:r>
            <a:r>
              <a:rPr lang="en-US" dirty="0" err="1"/>
              <a:t>variável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inicializá</a:t>
            </a:r>
            <a:r>
              <a:rPr lang="en-US" dirty="0"/>
              <a:t>-la com o valor 0.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porque</a:t>
            </a:r>
            <a:r>
              <a:rPr lang="en-US" dirty="0"/>
              <a:t> o </a:t>
            </a:r>
            <a:r>
              <a:rPr lang="en-US" dirty="0" err="1"/>
              <a:t>comando</a:t>
            </a:r>
            <a:r>
              <a:rPr lang="en-US" dirty="0"/>
              <a:t> for </a:t>
            </a:r>
            <a:r>
              <a:rPr lang="en-US" dirty="0" err="1"/>
              <a:t>fará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a </a:t>
            </a:r>
            <a:r>
              <a:rPr lang="en-US" dirty="0" err="1"/>
              <a:t>gente</a:t>
            </a:r>
            <a:r>
              <a:rPr lang="en-US" dirty="0"/>
              <a:t>. </a:t>
            </a:r>
            <a:r>
              <a:rPr lang="en-US" dirty="0" err="1"/>
              <a:t>Ele</a:t>
            </a:r>
            <a:r>
              <a:rPr lang="en-US" dirty="0"/>
              <a:t> segue o </a:t>
            </a:r>
            <a:r>
              <a:rPr lang="en-US" dirty="0" err="1"/>
              <a:t>seguinte</a:t>
            </a:r>
            <a:r>
              <a:rPr lang="en-US" dirty="0"/>
              <a:t> </a:t>
            </a:r>
            <a:r>
              <a:rPr lang="en-US" dirty="0" err="1"/>
              <a:t>formato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item </a:t>
            </a:r>
            <a:r>
              <a:rPr lang="en-US" dirty="0" err="1"/>
              <a:t>separadamente</a:t>
            </a:r>
            <a:r>
              <a:rPr lang="en-US" dirty="0"/>
              <a:t>:</a:t>
            </a:r>
          </a:p>
          <a:p>
            <a:pPr lvl="1"/>
            <a:r>
              <a:rPr lang="en-US" b="1" dirty="0" err="1"/>
              <a:t>Condição</a:t>
            </a:r>
            <a:r>
              <a:rPr lang="en-US" dirty="0"/>
              <a:t>: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expressão</a:t>
            </a:r>
            <a:r>
              <a:rPr lang="en-US" dirty="0"/>
              <a:t> </a:t>
            </a:r>
            <a:r>
              <a:rPr lang="en-US" dirty="0" err="1"/>
              <a:t>verificada</a:t>
            </a:r>
            <a:r>
              <a:rPr lang="en-US" dirty="0"/>
              <a:t> </a:t>
            </a:r>
            <a:r>
              <a:rPr lang="en-US" dirty="0" err="1"/>
              <a:t>repetidamente</a:t>
            </a:r>
            <a:r>
              <a:rPr lang="en-US" dirty="0"/>
              <a:t>, de forma </a:t>
            </a:r>
            <a:r>
              <a:rPr lang="en-US" dirty="0" err="1"/>
              <a:t>idêntica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condição</a:t>
            </a:r>
            <a:r>
              <a:rPr lang="en-US" dirty="0"/>
              <a:t> entre </a:t>
            </a:r>
            <a:r>
              <a:rPr lang="en-US" dirty="0" err="1"/>
              <a:t>parênteses</a:t>
            </a:r>
            <a:r>
              <a:rPr lang="en-US" dirty="0"/>
              <a:t> do while. </a:t>
            </a:r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ela</a:t>
            </a:r>
            <a:r>
              <a:rPr lang="en-US" dirty="0"/>
              <a:t> for </a:t>
            </a:r>
            <a:r>
              <a:rPr lang="en-US" dirty="0" err="1"/>
              <a:t>verdadeira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comandos</a:t>
            </a:r>
            <a:r>
              <a:rPr lang="en-US" dirty="0"/>
              <a:t> entre { e } </a:t>
            </a:r>
            <a:r>
              <a:rPr lang="en-US" dirty="0" err="1"/>
              <a:t>continuam</a:t>
            </a:r>
            <a:r>
              <a:rPr lang="en-US" dirty="0"/>
              <a:t>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executados</a:t>
            </a:r>
            <a:r>
              <a:rPr lang="en-US" dirty="0"/>
              <a:t>.</a:t>
            </a:r>
          </a:p>
          <a:p>
            <a:pPr lvl="1"/>
            <a:r>
              <a:rPr lang="en-US" b="1" dirty="0" err="1"/>
              <a:t>Inicialização</a:t>
            </a:r>
            <a:r>
              <a:rPr lang="en-US" dirty="0"/>
              <a:t>: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comando</a:t>
            </a:r>
            <a:r>
              <a:rPr lang="en-US" dirty="0"/>
              <a:t> </a:t>
            </a:r>
            <a:r>
              <a:rPr lang="en-US" dirty="0" err="1"/>
              <a:t>executado</a:t>
            </a:r>
            <a:r>
              <a:rPr lang="en-US" dirty="0"/>
              <a:t> </a:t>
            </a:r>
            <a:r>
              <a:rPr lang="en-US" b="1" dirty="0" err="1"/>
              <a:t>apenas</a:t>
            </a:r>
            <a:r>
              <a:rPr lang="en-US" b="1" dirty="0"/>
              <a:t> </a:t>
            </a:r>
            <a:r>
              <a:rPr lang="en-US" b="1" dirty="0" err="1"/>
              <a:t>uma</a:t>
            </a:r>
            <a:r>
              <a:rPr lang="en-US" b="1" dirty="0"/>
              <a:t> </a:t>
            </a:r>
            <a:r>
              <a:rPr lang="en-US" b="1" dirty="0" err="1"/>
              <a:t>vez</a:t>
            </a:r>
            <a:r>
              <a:rPr lang="en-US" dirty="0"/>
              <a:t> no </a:t>
            </a:r>
            <a:r>
              <a:rPr lang="en-US" dirty="0" err="1"/>
              <a:t>início</a:t>
            </a:r>
            <a:r>
              <a:rPr lang="en-US" dirty="0"/>
              <a:t> do </a:t>
            </a:r>
            <a:r>
              <a:rPr lang="en-US" dirty="0" err="1"/>
              <a:t>comando</a:t>
            </a:r>
            <a:r>
              <a:rPr lang="en-US" dirty="0"/>
              <a:t> for.</a:t>
            </a:r>
          </a:p>
          <a:p>
            <a:pPr lvl="1"/>
            <a:r>
              <a:rPr lang="en-US" b="1" dirty="0" err="1"/>
              <a:t>Finalização</a:t>
            </a:r>
            <a:r>
              <a:rPr lang="en-US" dirty="0"/>
              <a:t>: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comando</a:t>
            </a:r>
            <a:r>
              <a:rPr lang="en-US" dirty="0"/>
              <a:t> </a:t>
            </a:r>
            <a:r>
              <a:rPr lang="en-US" dirty="0" err="1"/>
              <a:t>executado</a:t>
            </a:r>
            <a:r>
              <a:rPr lang="en-US" dirty="0"/>
              <a:t> </a:t>
            </a:r>
            <a:r>
              <a:rPr lang="en-US" b="1" dirty="0" err="1"/>
              <a:t>repetidas</a:t>
            </a:r>
            <a:r>
              <a:rPr lang="en-US" b="1" dirty="0"/>
              <a:t> </a:t>
            </a:r>
            <a:r>
              <a:rPr lang="en-US" b="1" dirty="0" err="1"/>
              <a:t>vezes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execução</a:t>
            </a:r>
            <a:r>
              <a:rPr lang="en-US" dirty="0"/>
              <a:t> dos </a:t>
            </a:r>
            <a:r>
              <a:rPr lang="en-US" dirty="0" err="1"/>
              <a:t>comandos</a:t>
            </a:r>
            <a:r>
              <a:rPr lang="en-US" dirty="0"/>
              <a:t> entre { e }.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734" y="2809481"/>
            <a:ext cx="45339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78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930504"/>
          </a:xfrm>
        </p:spPr>
        <p:txBody>
          <a:bodyPr>
            <a:normAutofit/>
          </a:bodyPr>
          <a:lstStyle/>
          <a:p>
            <a:r>
              <a:rPr lang="en-US" b="1" dirty="0"/>
              <a:t>For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2547" y="1949823"/>
            <a:ext cx="7910404" cy="4415451"/>
          </a:xfrm>
        </p:spPr>
        <p:txBody>
          <a:bodyPr>
            <a:normAutofit/>
          </a:bodyPr>
          <a:lstStyle/>
          <a:p>
            <a:r>
              <a:rPr lang="en-US" dirty="0"/>
              <a:t>Podemos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verificar</a:t>
            </a:r>
            <a:r>
              <a:rPr lang="en-US" dirty="0"/>
              <a:t> que o for nada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do que um while </a:t>
            </a:r>
            <a:r>
              <a:rPr lang="en-US" dirty="0" err="1"/>
              <a:t>acrescido</a:t>
            </a:r>
            <a:r>
              <a:rPr lang="en-US" dirty="0"/>
              <a:t> de um </a:t>
            </a:r>
            <a:r>
              <a:rPr lang="en-US" dirty="0" err="1"/>
              <a:t>comando</a:t>
            </a:r>
            <a:r>
              <a:rPr lang="en-US" dirty="0"/>
              <a:t> de </a:t>
            </a:r>
            <a:r>
              <a:rPr lang="en-US" dirty="0" err="1"/>
              <a:t>inicialização</a:t>
            </a:r>
            <a:r>
              <a:rPr lang="en-US" dirty="0"/>
              <a:t> e um </a:t>
            </a:r>
            <a:r>
              <a:rPr lang="en-US" dirty="0" err="1"/>
              <a:t>comando</a:t>
            </a:r>
            <a:r>
              <a:rPr lang="en-US" dirty="0"/>
              <a:t> de </a:t>
            </a:r>
            <a:r>
              <a:rPr lang="en-US" dirty="0" err="1"/>
              <a:t>finalização</a:t>
            </a:r>
            <a:r>
              <a:rPr lang="en-US" dirty="0"/>
              <a:t>. Para o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 de teste, </a:t>
            </a:r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comandos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, </a:t>
            </a:r>
            <a:r>
              <a:rPr lang="en-US" dirty="0" err="1"/>
              <a:t>respectivamente</a:t>
            </a:r>
            <a:r>
              <a:rPr lang="en-US" dirty="0"/>
              <a:t>:</a:t>
            </a:r>
          </a:p>
          <a:p>
            <a:r>
              <a:rPr lang="en-US" dirty="0" err="1"/>
              <a:t>i</a:t>
            </a:r>
            <a:r>
              <a:rPr lang="en-US" dirty="0"/>
              <a:t> = 0: </a:t>
            </a:r>
            <a:r>
              <a:rPr lang="en-US" dirty="0" err="1"/>
              <a:t>inicializa</a:t>
            </a:r>
            <a:r>
              <a:rPr lang="en-US" dirty="0"/>
              <a:t> a </a:t>
            </a:r>
            <a:r>
              <a:rPr lang="en-US" dirty="0" err="1"/>
              <a:t>contagem</a:t>
            </a:r>
            <a:r>
              <a:rPr lang="en-US" dirty="0"/>
              <a:t> do </a:t>
            </a:r>
            <a:r>
              <a:rPr lang="en-US" dirty="0" err="1"/>
              <a:t>número</a:t>
            </a:r>
            <a:r>
              <a:rPr lang="en-US" dirty="0"/>
              <a:t> de "</a:t>
            </a:r>
            <a:r>
              <a:rPr lang="en-US" dirty="0" err="1"/>
              <a:t>piscadas</a:t>
            </a:r>
            <a:r>
              <a:rPr lang="en-US" dirty="0"/>
              <a:t>".</a:t>
            </a:r>
          </a:p>
          <a:p>
            <a:r>
              <a:rPr lang="en-US" dirty="0" err="1"/>
              <a:t>i</a:t>
            </a:r>
            <a:r>
              <a:rPr lang="en-US" dirty="0"/>
              <a:t>++: soma 1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variável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final da </a:t>
            </a:r>
            <a:r>
              <a:rPr lang="en-US" dirty="0" err="1"/>
              <a:t>execução</a:t>
            </a:r>
            <a:r>
              <a:rPr lang="en-US" dirty="0"/>
              <a:t> dos </a:t>
            </a:r>
            <a:r>
              <a:rPr lang="en-US" dirty="0" err="1"/>
              <a:t>comandos</a:t>
            </a:r>
            <a:r>
              <a:rPr lang="en-US" dirty="0"/>
              <a:t> entre { e }; </a:t>
            </a:r>
            <a:r>
              <a:rPr lang="en-US" dirty="0" err="1"/>
              <a:t>nesse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equivalente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comando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+ 1. O </a:t>
            </a:r>
            <a:r>
              <a:rPr lang="en-US" dirty="0" err="1"/>
              <a:t>operador</a:t>
            </a:r>
            <a:r>
              <a:rPr lang="en-US" dirty="0"/>
              <a:t> ++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chamado</a:t>
            </a:r>
            <a:r>
              <a:rPr lang="en-US" dirty="0"/>
              <a:t> de </a:t>
            </a:r>
            <a:r>
              <a:rPr lang="en-US" dirty="0" err="1"/>
              <a:t>operador</a:t>
            </a:r>
            <a:r>
              <a:rPr lang="en-US" dirty="0"/>
              <a:t> de </a:t>
            </a:r>
            <a:r>
              <a:rPr lang="en-US" b="1" dirty="0" err="1"/>
              <a:t>incremento</a:t>
            </a:r>
            <a:r>
              <a:rPr lang="en-US" dirty="0"/>
              <a:t>, 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linguagem</a:t>
            </a:r>
            <a:r>
              <a:rPr lang="en-US" dirty="0"/>
              <a:t> C++</a:t>
            </a:r>
          </a:p>
        </p:txBody>
      </p:sp>
    </p:spTree>
    <p:extLst>
      <p:ext uri="{BB962C8B-B14F-4D97-AF65-F5344CB8AC3E}">
        <p14:creationId xmlns:p14="http://schemas.microsoft.com/office/powerpoint/2010/main" val="881832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28837"/>
            <a:ext cx="7583488" cy="762490"/>
          </a:xfrm>
        </p:spPr>
        <p:txBody>
          <a:bodyPr>
            <a:normAutofit/>
          </a:bodyPr>
          <a:lstStyle/>
          <a:p>
            <a:r>
              <a:rPr lang="en-US" b="1" dirty="0"/>
              <a:t>Ex 4. </a:t>
            </a:r>
            <a:r>
              <a:rPr lang="en-US" b="1" dirty="0" err="1"/>
              <a:t>Sequêncial</a:t>
            </a:r>
            <a:r>
              <a:rPr lang="en-US" b="1" dirty="0"/>
              <a:t> de 4 </a:t>
            </a:r>
            <a:r>
              <a:rPr lang="en-US" b="1" dirty="0" err="1"/>
              <a:t>canais</a:t>
            </a:r>
            <a:r>
              <a:rPr lang="en-US" b="1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5570" y="1782930"/>
            <a:ext cx="7848123" cy="4517646"/>
          </a:xfrm>
        </p:spPr>
        <p:txBody>
          <a:bodyPr>
            <a:normAutofit/>
          </a:bodyPr>
          <a:lstStyle/>
          <a:p>
            <a:r>
              <a:rPr lang="pt-BR" dirty="0"/>
              <a:t>É  um projeto bem simples, no qual teremos quatro </a:t>
            </a:r>
            <a:r>
              <a:rPr lang="pt-BR" dirty="0" err="1"/>
              <a:t>LEDs</a:t>
            </a:r>
            <a:r>
              <a:rPr lang="pt-BR" dirty="0"/>
              <a:t> que acenderão e apagarão de forma sequencial. Uma placa de testes (</a:t>
            </a:r>
            <a:r>
              <a:rPr lang="pt-BR" dirty="0" err="1"/>
              <a:t>breadboard</a:t>
            </a:r>
            <a:r>
              <a:rPr lang="pt-BR" dirty="0"/>
              <a:t>) onde os componentes serão conectados.</a:t>
            </a:r>
          </a:p>
          <a:p>
            <a:r>
              <a:rPr lang="pt-BR" sz="1800" dirty="0"/>
              <a:t>Quatro </a:t>
            </a:r>
            <a:r>
              <a:rPr lang="pt-BR" sz="1800" dirty="0" err="1"/>
              <a:t>LEDs</a:t>
            </a:r>
            <a:endParaRPr lang="pt-BR" sz="1800" dirty="0"/>
          </a:p>
          <a:p>
            <a:r>
              <a:rPr lang="pt-BR" sz="1800" dirty="0"/>
              <a:t>Quatro resistores de 220</a:t>
            </a:r>
            <a:r>
              <a:rPr lang="el-GR" sz="1800" dirty="0"/>
              <a:t>Ω</a:t>
            </a:r>
            <a:endParaRPr lang="pt-BR" sz="1800" dirty="0"/>
          </a:p>
          <a:p>
            <a:r>
              <a:rPr lang="pt-BR" sz="1800" dirty="0"/>
              <a:t>Fios diversos para conexão (jumpers)</a:t>
            </a:r>
          </a:p>
          <a:p>
            <a:r>
              <a:rPr lang="pt-BR" sz="1800" dirty="0" err="1"/>
              <a:t>Arduíno</a:t>
            </a:r>
            <a:r>
              <a:rPr lang="pt-BR" sz="1800" dirty="0"/>
              <a:t> UNO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Esquema de ligação dos componentes no Arduino">
            <a:extLst>
              <a:ext uri="{FF2B5EF4-FFF2-40B4-BE49-F238E27FC236}">
                <a16:creationId xmlns:a16="http://schemas.microsoft.com/office/drawing/2014/main" id="{C55E4CD4-08B8-D842-A9FD-A9F5DC259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1207" y="2906545"/>
            <a:ext cx="4069676" cy="280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611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Sequêncial</a:t>
            </a:r>
            <a:r>
              <a:rPr lang="en-US" b="1" dirty="0"/>
              <a:t> de 4 </a:t>
            </a:r>
            <a:r>
              <a:rPr lang="en-US" b="1" dirty="0" err="1"/>
              <a:t>canais</a:t>
            </a:r>
            <a:r>
              <a:rPr lang="en-US" b="1" dirty="0"/>
              <a:t> </a:t>
            </a:r>
          </a:p>
        </p:txBody>
      </p:sp>
      <p:pic>
        <p:nvPicPr>
          <p:cNvPr id="2050" name="Picture 2" descr="Circuito com arduino na breadboard">
            <a:extLst>
              <a:ext uri="{FF2B5EF4-FFF2-40B4-BE49-F238E27FC236}">
                <a16:creationId xmlns:a16="http://schemas.microsoft.com/office/drawing/2014/main" id="{DAC81835-D769-B641-976F-D4A4E7615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1760" y="2148052"/>
            <a:ext cx="2741191" cy="391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F0DF938-8C4A-0C48-AC36-FAE98CFA0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15" y="1816820"/>
            <a:ext cx="3901905" cy="47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89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28837"/>
            <a:ext cx="7583488" cy="7624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 5. Pisca Led </a:t>
            </a:r>
            <a:r>
              <a:rPr lang="en-US" b="1" dirty="0" err="1"/>
              <a:t>aleatóreo</a:t>
            </a:r>
            <a:r>
              <a:rPr lang="en-US" b="1" dirty="0"/>
              <a:t> de 4 </a:t>
            </a:r>
            <a:r>
              <a:rPr lang="en-US" b="1" dirty="0" err="1"/>
              <a:t>canais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5570" y="1782930"/>
            <a:ext cx="4355637" cy="4517646"/>
          </a:xfrm>
        </p:spPr>
        <p:txBody>
          <a:bodyPr>
            <a:normAutofit/>
          </a:bodyPr>
          <a:lstStyle/>
          <a:p>
            <a:r>
              <a:rPr lang="pt-BR" dirty="0"/>
              <a:t>Utilizando a estrutura do exercício anterior no qual tínhamos quatro </a:t>
            </a:r>
            <a:r>
              <a:rPr lang="pt-BR" dirty="0" err="1"/>
              <a:t>leds</a:t>
            </a:r>
            <a:r>
              <a:rPr lang="pt-BR" dirty="0"/>
              <a:t> que piscavam de forma sequencial, desejamos agora que os </a:t>
            </a:r>
            <a:r>
              <a:rPr lang="pt-BR" dirty="0" err="1"/>
              <a:t>leds</a:t>
            </a:r>
            <a:r>
              <a:rPr lang="pt-BR" dirty="0"/>
              <a:t> pisquem de forma aleatória.</a:t>
            </a:r>
          </a:p>
          <a:p>
            <a:r>
              <a:rPr lang="pt-BR" sz="1800" dirty="0"/>
              <a:t>Usar a função </a:t>
            </a:r>
            <a:r>
              <a:rPr lang="pt-BR" sz="1800" dirty="0" err="1"/>
              <a:t>random</a:t>
            </a:r>
            <a:r>
              <a:rPr lang="pt-BR" sz="1800" dirty="0"/>
              <a:t>(min, </a:t>
            </a:r>
            <a:r>
              <a:rPr lang="pt-BR" sz="1800" dirty="0" err="1"/>
              <a:t>max</a:t>
            </a:r>
            <a:r>
              <a:rPr lang="pt-BR" sz="1800" dirty="0"/>
              <a:t>)</a:t>
            </a:r>
          </a:p>
          <a:p>
            <a:r>
              <a:rPr lang="pt-BR" sz="1800" dirty="0"/>
              <a:t>Declarar a variável geradora de números aleatórios como </a:t>
            </a:r>
            <a:r>
              <a:rPr lang="pt-BR" sz="1800" dirty="0" err="1"/>
              <a:t>long</a:t>
            </a:r>
            <a:endParaRPr lang="pt-BR" sz="1800" dirty="0"/>
          </a:p>
          <a:p>
            <a:pPr lvl="1"/>
            <a:r>
              <a:rPr lang="pt-BR" dirty="0" err="1"/>
              <a:t>long</a:t>
            </a:r>
            <a:r>
              <a:rPr lang="pt-BR" dirty="0"/>
              <a:t> a;</a:t>
            </a:r>
          </a:p>
          <a:p>
            <a:pPr lvl="1"/>
            <a:r>
              <a:rPr lang="pt-BR" dirty="0"/>
              <a:t>a=</a:t>
            </a:r>
            <a:r>
              <a:rPr lang="pt-BR" dirty="0" err="1"/>
              <a:t>random</a:t>
            </a:r>
            <a:r>
              <a:rPr lang="pt-BR" dirty="0"/>
              <a:t>(9,10);</a:t>
            </a:r>
            <a:endParaRPr lang="en-US" dirty="0"/>
          </a:p>
        </p:txBody>
      </p:sp>
      <p:pic>
        <p:nvPicPr>
          <p:cNvPr id="1026" name="Picture 2" descr="Esquema de ligação dos componentes no Arduino">
            <a:extLst>
              <a:ext uri="{FF2B5EF4-FFF2-40B4-BE49-F238E27FC236}">
                <a16:creationId xmlns:a16="http://schemas.microsoft.com/office/drawing/2014/main" id="{C55E4CD4-08B8-D842-A9FD-A9F5DC259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1207" y="2906545"/>
            <a:ext cx="4069676" cy="280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647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Pisca Led </a:t>
            </a:r>
            <a:r>
              <a:rPr lang="en-US" b="1" dirty="0" err="1"/>
              <a:t>aleatóreo</a:t>
            </a:r>
            <a:r>
              <a:rPr lang="en-US" b="1" dirty="0"/>
              <a:t> de 4 </a:t>
            </a:r>
            <a:r>
              <a:rPr lang="en-US" b="1" dirty="0" err="1"/>
              <a:t>canais</a:t>
            </a:r>
            <a:r>
              <a:rPr lang="en-US" b="1" dirty="0"/>
              <a:t> </a:t>
            </a:r>
          </a:p>
        </p:txBody>
      </p:sp>
      <p:pic>
        <p:nvPicPr>
          <p:cNvPr id="2050" name="Picture 2" descr="Circuito com arduino na breadboard">
            <a:extLst>
              <a:ext uri="{FF2B5EF4-FFF2-40B4-BE49-F238E27FC236}">
                <a16:creationId xmlns:a16="http://schemas.microsoft.com/office/drawing/2014/main" id="{DAC81835-D769-B641-976F-D4A4E7615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4153" y="2243029"/>
            <a:ext cx="2741191" cy="391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04B9A31-C82C-1446-A26F-52DCE1F3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40" y="1839880"/>
            <a:ext cx="3928692" cy="4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67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xel">
  <a:themeElements>
    <a:clrScheme name="Pixel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Pixel">
      <a:majorFont>
        <a:latin typeface="Corbel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orbel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ixel">
      <a:fillStyleLst>
        <a:solidFill>
          <a:schemeClr val="phClr"/>
        </a:solidFill>
        <a:solidFill>
          <a:schemeClr val="phClr">
            <a:satMod val="150000"/>
          </a:schemeClr>
        </a:solidFill>
        <a:solidFill>
          <a:schemeClr val="phClr">
            <a:shade val="80000"/>
            <a:lumMod val="9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63500" dir="2700000" sx="102000" sy="102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/>
          </a:scene3d>
          <a:sp3d>
            <a:bevelT w="0" h="0"/>
          </a:sp3d>
        </a:effectStyle>
        <a:effectStyle>
          <a:effectLst>
            <a:outerShdw blurRad="63500" dist="38100" dir="3600000" sx="103000" sy="103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5400000"/>
            </a:lightRig>
          </a:scene3d>
          <a:sp3d prstMaterial="softmetal">
            <a:bevelT w="635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5000"/>
                <a:satMod val="350000"/>
              </a:schemeClr>
            </a:gs>
            <a:gs pos="100000">
              <a:schemeClr val="phClr">
                <a:shade val="20000"/>
                <a:satMod val="15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satMod val="400000"/>
              </a:schemeClr>
              <a:schemeClr val="phClr">
                <a:tint val="50000"/>
                <a:satMod val="4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3779</TotalTime>
  <Words>1832</Words>
  <Application>Microsoft Macintosh PowerPoint</Application>
  <PresentationFormat>Apresentação na tela (4:3)</PresentationFormat>
  <Paragraphs>132</Paragraphs>
  <Slides>36</Slides>
  <Notes>0</Notes>
  <HiddenSlides>7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0" baseType="lpstr">
      <vt:lpstr>Calibri</vt:lpstr>
      <vt:lpstr>Corbel</vt:lpstr>
      <vt:lpstr>Wingdings 2</vt:lpstr>
      <vt:lpstr>Pixel</vt:lpstr>
      <vt:lpstr>CENTRO FEDERAL DE EDUCAÇÃO TECNOLÓGICA DE MINAS GERAIS DIRETORIA DE EDUCAÇÃO PROFISSIONAL E TECNOLÓGICA   Curso: Eletrotécnica Série:3ª  Professor: Epaminondas de Souza Lage</vt:lpstr>
      <vt:lpstr>2 – Conteúdo programático</vt:lpstr>
      <vt:lpstr> For</vt:lpstr>
      <vt:lpstr>For</vt:lpstr>
      <vt:lpstr>For</vt:lpstr>
      <vt:lpstr>Ex 4. Sequêncial de 4 canais </vt:lpstr>
      <vt:lpstr>Sequêncial de 4 canais </vt:lpstr>
      <vt:lpstr>Ex 5. Pisca Led aleatóreo de 4 canais</vt:lpstr>
      <vt:lpstr>Pisca Led aleatóreo de 4 canais </vt:lpstr>
      <vt:lpstr>3a Aula – Estruturas de controle (cont)</vt:lpstr>
      <vt:lpstr> If</vt:lpstr>
      <vt:lpstr> If</vt:lpstr>
      <vt:lpstr> If</vt:lpstr>
      <vt:lpstr> If</vt:lpstr>
      <vt:lpstr> If</vt:lpstr>
      <vt:lpstr> Ex 6 Tomada de decisão com entradas digitais Piano com led !</vt:lpstr>
      <vt:lpstr> Ex 6 Tomada de decisão com entradas digitais Piano com led !</vt:lpstr>
      <vt:lpstr> Ex 6 Tomada de decisão com entradas digitais Piano com led !</vt:lpstr>
      <vt:lpstr> Ex 6 Tomada de decisão com entradas digitais Piano com led !</vt:lpstr>
      <vt:lpstr> Ex 6 Tomada de decisão com entradas digitais Piano com led !</vt:lpstr>
      <vt:lpstr> If - else</vt:lpstr>
      <vt:lpstr> If - else</vt:lpstr>
      <vt:lpstr> If - Else</vt:lpstr>
      <vt:lpstr> If - Else</vt:lpstr>
      <vt:lpstr> Bibliotecas</vt:lpstr>
      <vt:lpstr> Bibliotecas</vt:lpstr>
      <vt:lpstr> Bibliotecas</vt:lpstr>
      <vt:lpstr> Bibliotecas</vt:lpstr>
      <vt:lpstr>Eletrônica com o Arduino LM 35</vt:lpstr>
      <vt:lpstr>Eletrônica com o Arduino LM 35</vt:lpstr>
      <vt:lpstr>Eletrônica com o Arduino LDR</vt:lpstr>
      <vt:lpstr>Eletrônica com o Arduino Micro botão</vt:lpstr>
      <vt:lpstr>Eletrônica com o Arduino Buzzer 12mm - Auto Oscilante </vt:lpstr>
      <vt:lpstr>Eletrônica com o Arduino Sensor ótico reflexivo</vt:lpstr>
      <vt:lpstr>Eletrônica com o Arduino Dispaly de 7 segmentos catodo comum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CENTRO FEDERAL DE EDUCAÇÃO TECNOLÓGICA DE MINAS GERAIS DIRETORIA DE EDUCAÇÃO PROFISSIONAL E TECNOLÓGICA   Curso: Eletrotécnica Disciplina: Instalações Elétricas Série:3a  Carga horária semanal: 02 horas‐aula Carga horária total: 80 horas‐aula Professor: Epaminondas de Souza Lage</dc:title>
  <dc:creator>Popo</dc:creator>
  <cp:lastModifiedBy>Danilo de Freitas Melo</cp:lastModifiedBy>
  <cp:revision>185</cp:revision>
  <cp:lastPrinted>2019-05-10T13:15:57Z</cp:lastPrinted>
  <dcterms:created xsi:type="dcterms:W3CDTF">2017-02-10T22:03:25Z</dcterms:created>
  <dcterms:modified xsi:type="dcterms:W3CDTF">2019-09-02T00:39:37Z</dcterms:modified>
</cp:coreProperties>
</file>